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58">
          <p15:clr>
            <a:srgbClr val="A4A3A4"/>
          </p15:clr>
        </p15:guide>
        <p15:guide id="2" pos="3839">
          <p15:clr>
            <a:srgbClr val="A4A3A4"/>
          </p15:clr>
        </p15:guide>
      </p15:sldGuideLst>
    </p:ext>
    <p:ext uri="GoogleSlidesCustomDataVersion2">
      <go:slidesCustomData xmlns:go="http://customooxmlschemas.google.com/" r:id="rId37" roundtripDataSignature="AMtx7mjKq1SmTBk2dX7QQ7ryfT7lhFSJ7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7AC3C01-4F19-4408-8765-71602E372CA5}">
  <a:tblStyle styleId="{B7AC3C01-4F19-4408-8765-71602E372CA5}"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58" orient="horz"/>
        <p:guide pos="3839"/>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customschemas.google.com/relationships/presentationmetadata" Target="metadata"/><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p1: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1 페이지 HTML로 개발</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31" name="Google Shape;3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9: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Html 개발</a:t>
            </a:r>
            <a:endParaRPr/>
          </a:p>
        </p:txBody>
      </p:sp>
      <p:sp>
        <p:nvSpPr>
          <p:cNvPr id="170" name="Google Shape;170;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0: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Html 개발</a:t>
            </a:r>
            <a:endParaRPr/>
          </a:p>
        </p:txBody>
      </p:sp>
      <p:sp>
        <p:nvSpPr>
          <p:cNvPr id="182" name="Google Shape;18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1: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에듀테크 도구 활용 : 멘티미터의 워드클라우드 기능 활용하기</a:t>
            </a:r>
            <a:endParaRPr/>
          </a:p>
        </p:txBody>
      </p:sp>
      <p:sp>
        <p:nvSpPr>
          <p:cNvPr id="193" name="Google Shape;193;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2: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에듀테크 도구 활용 : 멘티미터의 워드클라우드 기능 활용하기</a:t>
            </a:r>
            <a:endParaRPr/>
          </a:p>
        </p:txBody>
      </p:sp>
      <p:sp>
        <p:nvSpPr>
          <p:cNvPr id="205" name="Google Shape;205;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3: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동영상 활동</a:t>
            </a:r>
            <a:endParaRPr/>
          </a:p>
        </p:txBody>
      </p:sp>
      <p:sp>
        <p:nvSpPr>
          <p:cNvPr id="218" name="Google Shape;218;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4: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ko-KR"/>
              <a:t>HTML 개발</a:t>
            </a:r>
            <a:endParaRPr/>
          </a:p>
        </p:txBody>
      </p:sp>
      <p:sp>
        <p:nvSpPr>
          <p:cNvPr id="230" name="Google Shape;230;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5: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동영상 활동</a:t>
            </a:r>
            <a:endParaRPr/>
          </a:p>
        </p:txBody>
      </p:sp>
      <p:sp>
        <p:nvSpPr>
          <p:cNvPr id="244" name="Google Shape;244;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6: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ko-KR"/>
              <a:t>HTML 개발</a:t>
            </a:r>
            <a:endParaRPr/>
          </a:p>
        </p:txBody>
      </p:sp>
      <p:sp>
        <p:nvSpPr>
          <p:cNvPr id="255" name="Google Shape;255;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7: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100"/>
              <a:buFont typeface="Arial"/>
              <a:buNone/>
            </a:pPr>
            <a:r>
              <a:rPr lang="ko-KR"/>
              <a:t>HTML 개발</a:t>
            </a:r>
            <a:endParaRPr/>
          </a:p>
          <a:p>
            <a:pPr indent="0" lvl="0" marL="0" rtl="0" algn="l">
              <a:lnSpc>
                <a:spcPct val="100000"/>
              </a:lnSpc>
              <a:spcBef>
                <a:spcPts val="0"/>
              </a:spcBef>
              <a:spcAft>
                <a:spcPts val="0"/>
              </a:spcAft>
              <a:buSzPts val="1100"/>
              <a:buNone/>
            </a:pPr>
            <a:r>
              <a:t/>
            </a:r>
            <a:endParaRPr/>
          </a:p>
        </p:txBody>
      </p:sp>
      <p:sp>
        <p:nvSpPr>
          <p:cNvPr id="265" name="Google Shape;265;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8: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100"/>
              <a:buFont typeface="Arial"/>
              <a:buNone/>
            </a:pPr>
            <a:r>
              <a:rPr lang="ko-KR"/>
              <a:t>HTML 개발</a:t>
            </a:r>
            <a:endParaRPr/>
          </a:p>
          <a:p>
            <a:pPr indent="0" lvl="0" marL="0" rtl="0" algn="l">
              <a:lnSpc>
                <a:spcPct val="100000"/>
              </a:lnSpc>
              <a:spcBef>
                <a:spcPts val="0"/>
              </a:spcBef>
              <a:spcAft>
                <a:spcPts val="0"/>
              </a:spcAft>
              <a:buSzPts val="1100"/>
              <a:buNone/>
            </a:pPr>
            <a:r>
              <a:t/>
            </a:r>
            <a:endParaRPr/>
          </a:p>
        </p:txBody>
      </p:sp>
      <p:sp>
        <p:nvSpPr>
          <p:cNvPr id="278" name="Google Shape;278;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2: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2페이지 html 개발</a:t>
            </a:r>
            <a:endParaRPr/>
          </a:p>
        </p:txBody>
      </p:sp>
      <p:sp>
        <p:nvSpPr>
          <p:cNvPr id="48" name="Google Shape;48;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9: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코들의 학습지 활동</a:t>
            </a:r>
            <a:endParaRPr/>
          </a:p>
        </p:txBody>
      </p:sp>
      <p:sp>
        <p:nvSpPr>
          <p:cNvPr id="291" name="Google Shape;291;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20: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코들으 보드 활동 기능 활용</a:t>
            </a:r>
            <a:endParaRPr/>
          </a:p>
        </p:txBody>
      </p:sp>
      <p:sp>
        <p:nvSpPr>
          <p:cNvPr id="305" name="Google Shape;305;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21: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ko-KR"/>
              <a:t>코들의 퀴즈 기능</a:t>
            </a:r>
            <a:endParaRPr/>
          </a:p>
        </p:txBody>
      </p:sp>
      <p:sp>
        <p:nvSpPr>
          <p:cNvPr id="315" name="Google Shape;315;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2: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100"/>
              <a:buFont typeface="Arial"/>
              <a:buNone/>
            </a:pPr>
            <a:r>
              <a:rPr lang="ko-KR"/>
              <a:t>코들의 퀴즈 기능</a:t>
            </a:r>
            <a:endParaRPr/>
          </a:p>
          <a:p>
            <a:pPr indent="0" lvl="0" marL="0" rtl="0" algn="l">
              <a:lnSpc>
                <a:spcPct val="100000"/>
              </a:lnSpc>
              <a:spcBef>
                <a:spcPts val="0"/>
              </a:spcBef>
              <a:spcAft>
                <a:spcPts val="0"/>
              </a:spcAft>
              <a:buSzPts val="1100"/>
              <a:buNone/>
            </a:pPr>
            <a:r>
              <a:t/>
            </a:r>
            <a:endParaRPr/>
          </a:p>
        </p:txBody>
      </p:sp>
      <p:sp>
        <p:nvSpPr>
          <p:cNvPr id="329" name="Google Shape;329;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23: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100"/>
              <a:buFont typeface="Arial"/>
              <a:buNone/>
            </a:pPr>
            <a:r>
              <a:rPr lang="ko-KR"/>
              <a:t>코들의 퀴즈 기능</a:t>
            </a:r>
            <a:endParaRPr/>
          </a:p>
          <a:p>
            <a:pPr indent="0" lvl="0" marL="0" rtl="0" algn="l">
              <a:lnSpc>
                <a:spcPct val="100000"/>
              </a:lnSpc>
              <a:spcBef>
                <a:spcPts val="0"/>
              </a:spcBef>
              <a:spcAft>
                <a:spcPts val="0"/>
              </a:spcAft>
              <a:buSzPts val="1100"/>
              <a:buNone/>
            </a:pPr>
            <a:r>
              <a:t/>
            </a:r>
            <a:endParaRPr/>
          </a:p>
        </p:txBody>
      </p:sp>
      <p:sp>
        <p:nvSpPr>
          <p:cNvPr id="340" name="Google Shape;340;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24: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ko-KR"/>
              <a:t>HTML 개발</a:t>
            </a:r>
            <a:endParaRPr/>
          </a:p>
        </p:txBody>
      </p:sp>
      <p:sp>
        <p:nvSpPr>
          <p:cNvPr id="354" name="Google Shape;354;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25: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100"/>
              <a:buFont typeface="Arial"/>
              <a:buNone/>
            </a:pPr>
            <a:r>
              <a:rPr lang="ko-KR"/>
              <a:t>HTML 개발</a:t>
            </a:r>
            <a:endParaRPr/>
          </a:p>
          <a:p>
            <a:pPr indent="0" lvl="0" marL="0" rtl="0" algn="l">
              <a:lnSpc>
                <a:spcPct val="100000"/>
              </a:lnSpc>
              <a:spcBef>
                <a:spcPts val="0"/>
              </a:spcBef>
              <a:spcAft>
                <a:spcPts val="0"/>
              </a:spcAft>
              <a:buSzPts val="1100"/>
              <a:buNone/>
            </a:pPr>
            <a:r>
              <a:t/>
            </a:r>
            <a:endParaRPr/>
          </a:p>
        </p:txBody>
      </p:sp>
      <p:sp>
        <p:nvSpPr>
          <p:cNvPr id="365" name="Google Shape;365;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26: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100"/>
              <a:buFont typeface="Arial"/>
              <a:buNone/>
            </a:pPr>
            <a:r>
              <a:rPr lang="ko-KR"/>
              <a:t>HTML 개발</a:t>
            </a:r>
            <a:endParaRPr/>
          </a:p>
          <a:p>
            <a:pPr indent="0" lvl="0" marL="0" rtl="0" algn="l">
              <a:lnSpc>
                <a:spcPct val="100000"/>
              </a:lnSpc>
              <a:spcBef>
                <a:spcPts val="0"/>
              </a:spcBef>
              <a:spcAft>
                <a:spcPts val="0"/>
              </a:spcAft>
              <a:buSzPts val="1100"/>
              <a:buNone/>
            </a:pPr>
            <a:r>
              <a:t/>
            </a:r>
            <a:endParaRPr/>
          </a:p>
        </p:txBody>
      </p:sp>
      <p:sp>
        <p:nvSpPr>
          <p:cNvPr id="379" name="Google Shape;379;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27: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학습지 활동 + 외부링크 활동</a:t>
            </a:r>
            <a:endParaRPr/>
          </a:p>
        </p:txBody>
      </p:sp>
      <p:sp>
        <p:nvSpPr>
          <p:cNvPr id="390" name="Google Shape;390;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28: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t>외부링크 활동 </a:t>
            </a:r>
            <a:endParaRPr/>
          </a:p>
        </p:txBody>
      </p:sp>
      <p:sp>
        <p:nvSpPr>
          <p:cNvPr id="402" name="Google Shape;402;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3: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코들의 진단 평가 활용</a:t>
            </a:r>
            <a:endParaRPr/>
          </a:p>
        </p:txBody>
      </p:sp>
      <p:sp>
        <p:nvSpPr>
          <p:cNvPr id="77" name="Google Shape;7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29: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ko-KR"/>
              <a:t>코들의 외부링크 활동</a:t>
            </a:r>
            <a:endParaRPr/>
          </a:p>
        </p:txBody>
      </p:sp>
      <p:sp>
        <p:nvSpPr>
          <p:cNvPr id="414" name="Google Shape;414;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4: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코들의 학습지 기능 활용</a:t>
            </a:r>
            <a:endParaRPr/>
          </a:p>
        </p:txBody>
      </p:sp>
      <p:sp>
        <p:nvSpPr>
          <p:cNvPr id="87" name="Google Shape;87;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f3a92e5232_0_9:notes"/>
          <p:cNvSpPr txBox="1"/>
          <p:nvPr>
            <p:ph idx="1" type="body"/>
          </p:nvPr>
        </p:nvSpPr>
        <p:spPr>
          <a:xfrm>
            <a:off x="685800" y="4343406"/>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ko-KR"/>
              <a:t>오늘은 쾌적한 주거 환경 중에서 온도와 습도, 통풍과 환기에 대해 생각해 보는 시간을 가지겠습니다.</a:t>
            </a:r>
            <a:endParaRPr/>
          </a:p>
        </p:txBody>
      </p:sp>
      <p:sp>
        <p:nvSpPr>
          <p:cNvPr id="103" name="Google Shape;103;g2f3a92e5232_0_9:notes"/>
          <p:cNvSpPr/>
          <p:nvPr>
            <p:ph idx="2" type="sldImg"/>
          </p:nvPr>
        </p:nvSpPr>
        <p:spPr>
          <a:xfrm>
            <a:off x="92762" y="686422"/>
            <a:ext cx="6672600" cy="3427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ko-KR"/>
              <a:t>HTML 개발</a:t>
            </a:r>
            <a:endParaRPr/>
          </a:p>
        </p:txBody>
      </p:sp>
      <p:sp>
        <p:nvSpPr>
          <p:cNvPr id="113" name="Google Shape;113;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6: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ko-KR"/>
              <a:t>HTML 개발</a:t>
            </a:r>
            <a:endParaRPr/>
          </a:p>
        </p:txBody>
      </p:sp>
      <p:sp>
        <p:nvSpPr>
          <p:cNvPr id="128" name="Google Shape;12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7: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100"/>
              <a:buFont typeface="Arial"/>
              <a:buNone/>
            </a:pPr>
            <a:r>
              <a:rPr lang="ko-KR">
                <a:solidFill>
                  <a:schemeClr val="dk1"/>
                </a:solidFill>
              </a:rPr>
              <a:t>코들의 학습지 기능 활용</a:t>
            </a:r>
            <a:endParaRPr/>
          </a:p>
        </p:txBody>
      </p:sp>
      <p:sp>
        <p:nvSpPr>
          <p:cNvPr id="143" name="Google Shape;14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8: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ko-KR"/>
              <a:t>코들의 학습지 기능 활용</a:t>
            </a:r>
            <a:endParaRPr/>
          </a:p>
        </p:txBody>
      </p:sp>
      <p:sp>
        <p:nvSpPr>
          <p:cNvPr id="155" name="Google Shape;155;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슬라이드">
  <p:cSld name="제목 슬라이드">
    <p:spTree>
      <p:nvGrpSpPr>
        <p:cNvPr id="6" name="Shape 6"/>
        <p:cNvGrpSpPr/>
        <p:nvPr/>
      </p:nvGrpSpPr>
      <p:grpSpPr>
        <a:xfrm>
          <a:off x="0" y="0"/>
          <a:ext cx="0" cy="0"/>
          <a:chOff x="0" y="0"/>
          <a:chExt cx="0" cy="0"/>
        </a:xfrm>
      </p:grpSpPr>
      <p:sp>
        <p:nvSpPr>
          <p:cNvPr id="7" name="Google Shape;7;p36"/>
          <p:cNvSpPr/>
          <p:nvPr/>
        </p:nvSpPr>
        <p:spPr>
          <a:xfrm>
            <a:off x="235224" y="727587"/>
            <a:ext cx="8992777" cy="5711314"/>
          </a:xfrm>
          <a:prstGeom prst="rect">
            <a:avLst/>
          </a:prstGeom>
          <a:noFill/>
          <a:ln cap="flat" cmpd="sng" w="9525">
            <a:solidFill>
              <a:srgbClr val="D8D8D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lt1"/>
              </a:solidFill>
              <a:latin typeface="Calibri"/>
              <a:ea typeface="Calibri"/>
              <a:cs typeface="Calibri"/>
              <a:sym typeface="Calibri"/>
            </a:endParaRPr>
          </a:p>
        </p:txBody>
      </p:sp>
      <p:sp>
        <p:nvSpPr>
          <p:cNvPr id="8" name="Google Shape;8;p36"/>
          <p:cNvSpPr/>
          <p:nvPr/>
        </p:nvSpPr>
        <p:spPr>
          <a:xfrm>
            <a:off x="9350477" y="275288"/>
            <a:ext cx="2606298" cy="3038476"/>
          </a:xfrm>
          <a:prstGeom prst="rect">
            <a:avLst/>
          </a:prstGeom>
          <a:solidFill>
            <a:srgbClr val="F2F2F2"/>
          </a:solidFill>
          <a:ln cap="flat" cmpd="sng" w="9525">
            <a:solidFill>
              <a:srgbClr val="D8D8D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lt1"/>
              </a:solidFill>
              <a:latin typeface="Calibri"/>
              <a:ea typeface="Calibri"/>
              <a:cs typeface="Calibri"/>
              <a:sym typeface="Calibri"/>
            </a:endParaRPr>
          </a:p>
        </p:txBody>
      </p:sp>
      <p:sp>
        <p:nvSpPr>
          <p:cNvPr id="9" name="Google Shape;9;p36"/>
          <p:cNvSpPr/>
          <p:nvPr/>
        </p:nvSpPr>
        <p:spPr>
          <a:xfrm>
            <a:off x="235225" y="275289"/>
            <a:ext cx="6047588" cy="334311"/>
          </a:xfrm>
          <a:prstGeom prst="rect">
            <a:avLst/>
          </a:prstGeom>
          <a:solidFill>
            <a:srgbClr val="F2F2F2"/>
          </a:solidFill>
          <a:ln cap="flat" cmpd="sng" w="9525">
            <a:solidFill>
              <a:srgbClr val="D8D8D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lt1"/>
              </a:solidFill>
              <a:latin typeface="Calibri"/>
              <a:ea typeface="Calibri"/>
              <a:cs typeface="Calibri"/>
              <a:sym typeface="Calibri"/>
            </a:endParaRPr>
          </a:p>
        </p:txBody>
      </p:sp>
      <p:sp>
        <p:nvSpPr>
          <p:cNvPr id="10" name="Google Shape;10;p36"/>
          <p:cNvSpPr/>
          <p:nvPr/>
        </p:nvSpPr>
        <p:spPr>
          <a:xfrm>
            <a:off x="6405289" y="275289"/>
            <a:ext cx="2822713" cy="334311"/>
          </a:xfrm>
          <a:prstGeom prst="rect">
            <a:avLst/>
          </a:prstGeom>
          <a:solidFill>
            <a:srgbClr val="F2F2F2"/>
          </a:solidFill>
          <a:ln cap="flat" cmpd="sng" w="9525">
            <a:solidFill>
              <a:srgbClr val="D8D8D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lt1"/>
              </a:solidFill>
              <a:latin typeface="Calibri"/>
              <a:ea typeface="Calibri"/>
              <a:cs typeface="Calibri"/>
              <a:sym typeface="Calibri"/>
            </a:endParaRPr>
          </a:p>
        </p:txBody>
      </p:sp>
      <p:sp>
        <p:nvSpPr>
          <p:cNvPr id="11" name="Google Shape;11;p36"/>
          <p:cNvSpPr txBox="1"/>
          <p:nvPr/>
        </p:nvSpPr>
        <p:spPr>
          <a:xfrm>
            <a:off x="362419" y="350111"/>
            <a:ext cx="487313" cy="18466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200"/>
              <a:buFont typeface="Arial"/>
              <a:buNone/>
            </a:pPr>
            <a:r>
              <a:rPr b="1" i="0" lang="ko-KR" sz="1200" u="none" cap="none" strike="noStrike">
                <a:solidFill>
                  <a:srgbClr val="262626"/>
                </a:solidFill>
                <a:latin typeface="Calibri"/>
                <a:ea typeface="Calibri"/>
                <a:cs typeface="Calibri"/>
                <a:sym typeface="Calibri"/>
              </a:rPr>
              <a:t>파일명    l</a:t>
            </a:r>
            <a:endParaRPr b="0" i="0" sz="1400" u="none" cap="none" strike="noStrike">
              <a:solidFill>
                <a:srgbClr val="000000"/>
              </a:solidFill>
              <a:latin typeface="Arial"/>
              <a:ea typeface="Arial"/>
              <a:cs typeface="Arial"/>
              <a:sym typeface="Arial"/>
            </a:endParaRPr>
          </a:p>
        </p:txBody>
      </p:sp>
      <p:sp>
        <p:nvSpPr>
          <p:cNvPr id="12" name="Google Shape;12;p36"/>
          <p:cNvSpPr txBox="1"/>
          <p:nvPr/>
        </p:nvSpPr>
        <p:spPr>
          <a:xfrm>
            <a:off x="6517412" y="350111"/>
            <a:ext cx="740587" cy="18466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200"/>
              <a:buFont typeface="Arial"/>
              <a:buNone/>
            </a:pPr>
            <a:r>
              <a:rPr b="1" i="0" lang="ko-KR" sz="1200" u="none" cap="none" strike="noStrike">
                <a:solidFill>
                  <a:srgbClr val="262626"/>
                </a:solidFill>
                <a:latin typeface="Calibri"/>
                <a:ea typeface="Calibri"/>
                <a:cs typeface="Calibri"/>
                <a:sym typeface="Calibri"/>
              </a:rPr>
              <a:t>페이지 번호  l</a:t>
            </a:r>
            <a:endParaRPr b="0" i="0" sz="1400" u="none" cap="none" strike="noStrike">
              <a:solidFill>
                <a:srgbClr val="000000"/>
              </a:solidFill>
              <a:latin typeface="Arial"/>
              <a:ea typeface="Arial"/>
              <a:cs typeface="Arial"/>
              <a:sym typeface="Arial"/>
            </a:endParaRPr>
          </a:p>
        </p:txBody>
      </p:sp>
      <p:sp>
        <p:nvSpPr>
          <p:cNvPr id="13" name="Google Shape;13;p36"/>
          <p:cNvSpPr txBox="1"/>
          <p:nvPr/>
        </p:nvSpPr>
        <p:spPr>
          <a:xfrm>
            <a:off x="10376307" y="362083"/>
            <a:ext cx="554640" cy="184666"/>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200"/>
              <a:buFont typeface="Arial"/>
              <a:buNone/>
            </a:pPr>
            <a:r>
              <a:rPr b="1" i="0" lang="ko-KR" sz="1200" u="none" cap="none" strike="noStrike">
                <a:solidFill>
                  <a:srgbClr val="262626"/>
                </a:solidFill>
                <a:latin typeface="Calibri"/>
                <a:ea typeface="Calibri"/>
                <a:cs typeface="Calibri"/>
                <a:sym typeface="Calibri"/>
              </a:rPr>
              <a:t>내용 설명</a:t>
            </a:r>
            <a:endParaRPr b="1" i="0" sz="1200" u="none" cap="none" strike="noStrike">
              <a:solidFill>
                <a:srgbClr val="262626"/>
              </a:solidFill>
              <a:latin typeface="Calibri"/>
              <a:ea typeface="Calibri"/>
              <a:cs typeface="Calibri"/>
              <a:sym typeface="Calibri"/>
            </a:endParaRPr>
          </a:p>
        </p:txBody>
      </p:sp>
      <p:sp>
        <p:nvSpPr>
          <p:cNvPr id="14" name="Google Shape;14;p36"/>
          <p:cNvSpPr txBox="1"/>
          <p:nvPr/>
        </p:nvSpPr>
        <p:spPr>
          <a:xfrm>
            <a:off x="341540" y="808383"/>
            <a:ext cx="314638" cy="18466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200"/>
              <a:buFont typeface="Arial"/>
              <a:buNone/>
            </a:pPr>
            <a:r>
              <a:rPr b="1" i="0" lang="ko-KR" sz="1200" u="none" cap="none" strike="noStrike">
                <a:solidFill>
                  <a:srgbClr val="262626"/>
                </a:solidFill>
                <a:latin typeface="Arial"/>
                <a:ea typeface="Arial"/>
                <a:cs typeface="Arial"/>
                <a:sym typeface="Arial"/>
              </a:rPr>
              <a:t>Title</a:t>
            </a:r>
            <a:endParaRPr b="0" i="0" sz="1400" u="none" cap="none" strike="noStrike">
              <a:solidFill>
                <a:srgbClr val="000000"/>
              </a:solidFill>
              <a:latin typeface="Arial"/>
              <a:ea typeface="Arial"/>
              <a:cs typeface="Arial"/>
              <a:sym typeface="Arial"/>
            </a:endParaRPr>
          </a:p>
        </p:txBody>
      </p:sp>
      <p:cxnSp>
        <p:nvCxnSpPr>
          <p:cNvPr id="15" name="Google Shape;15;p36"/>
          <p:cNvCxnSpPr/>
          <p:nvPr/>
        </p:nvCxnSpPr>
        <p:spPr>
          <a:xfrm>
            <a:off x="341540" y="1037159"/>
            <a:ext cx="8780145" cy="0"/>
          </a:xfrm>
          <a:prstGeom prst="straightConnector1">
            <a:avLst/>
          </a:prstGeom>
          <a:noFill/>
          <a:ln cap="flat" cmpd="sng" w="9525">
            <a:solidFill>
              <a:srgbClr val="262626"/>
            </a:solidFill>
            <a:prstDash val="solid"/>
            <a:miter lim="800000"/>
            <a:headEnd len="sm" w="sm" type="none"/>
            <a:tailEnd len="sm" w="sm" type="none"/>
          </a:ln>
        </p:spPr>
      </p:cxnSp>
      <p:sp>
        <p:nvSpPr>
          <p:cNvPr id="16" name="Google Shape;16;p36"/>
          <p:cNvSpPr/>
          <p:nvPr/>
        </p:nvSpPr>
        <p:spPr>
          <a:xfrm>
            <a:off x="9350477" y="3400425"/>
            <a:ext cx="2606298" cy="3038476"/>
          </a:xfrm>
          <a:prstGeom prst="rect">
            <a:avLst/>
          </a:prstGeom>
          <a:solidFill>
            <a:srgbClr val="F2F2F2"/>
          </a:solidFill>
          <a:ln cap="flat" cmpd="sng" w="9525">
            <a:solidFill>
              <a:srgbClr val="D8D8D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lt1"/>
              </a:solidFill>
              <a:latin typeface="Calibri"/>
              <a:ea typeface="Calibri"/>
              <a:cs typeface="Calibri"/>
              <a:sym typeface="Calibri"/>
            </a:endParaRPr>
          </a:p>
        </p:txBody>
      </p:sp>
      <p:sp>
        <p:nvSpPr>
          <p:cNvPr id="17" name="Google Shape;17;p36"/>
          <p:cNvSpPr txBox="1"/>
          <p:nvPr/>
        </p:nvSpPr>
        <p:spPr>
          <a:xfrm>
            <a:off x="10241655" y="3487220"/>
            <a:ext cx="823945" cy="184666"/>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200"/>
              <a:buFont typeface="Arial"/>
              <a:buNone/>
            </a:pPr>
            <a:r>
              <a:rPr b="1" i="0" lang="ko-KR" sz="1200" u="none" cap="none" strike="noStrike">
                <a:solidFill>
                  <a:srgbClr val="262626"/>
                </a:solidFill>
                <a:latin typeface="Calibri"/>
                <a:ea typeface="Calibri"/>
                <a:cs typeface="Calibri"/>
                <a:sym typeface="Calibri"/>
              </a:rPr>
              <a:t>슬라이드 노트</a:t>
            </a:r>
            <a:endParaRPr b="1" i="0" sz="1200" u="none" cap="none" strike="noStrike">
              <a:solidFill>
                <a:srgbClr val="262626"/>
              </a:solidFill>
              <a:latin typeface="Calibri"/>
              <a:ea typeface="Calibri"/>
              <a:cs typeface="Calibri"/>
              <a:sym typeface="Calibri"/>
            </a:endParaRPr>
          </a:p>
        </p:txBody>
      </p:sp>
      <p:grpSp>
        <p:nvGrpSpPr>
          <p:cNvPr id="18" name="Google Shape;18;p36"/>
          <p:cNvGrpSpPr/>
          <p:nvPr/>
        </p:nvGrpSpPr>
        <p:grpSpPr>
          <a:xfrm>
            <a:off x="11122733" y="6574667"/>
            <a:ext cx="834042" cy="135788"/>
            <a:chOff x="0" y="2436650"/>
            <a:chExt cx="12192171" cy="1984966"/>
          </a:xfrm>
        </p:grpSpPr>
        <p:sp>
          <p:nvSpPr>
            <p:cNvPr id="19" name="Google Shape;19;p36"/>
            <p:cNvSpPr/>
            <p:nvPr/>
          </p:nvSpPr>
          <p:spPr>
            <a:xfrm>
              <a:off x="1254665" y="2436650"/>
              <a:ext cx="521393" cy="317018"/>
            </a:xfrm>
            <a:custGeom>
              <a:rect b="b" l="l" r="r" t="t"/>
              <a:pathLst>
                <a:path extrusionOk="0" h="317018" w="521393">
                  <a:moveTo>
                    <a:pt x="0" y="0"/>
                  </a:moveTo>
                  <a:lnTo>
                    <a:pt x="521393" y="0"/>
                  </a:lnTo>
                  <a:lnTo>
                    <a:pt x="521393" y="317019"/>
                  </a:lnTo>
                  <a:lnTo>
                    <a:pt x="0" y="317019"/>
                  </a:lnTo>
                  <a:close/>
                </a:path>
              </a:pathLst>
            </a:custGeom>
            <a:solidFill>
              <a:srgbClr val="231F1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0" name="Google Shape;20;p36"/>
            <p:cNvSpPr/>
            <p:nvPr/>
          </p:nvSpPr>
          <p:spPr>
            <a:xfrm>
              <a:off x="7947675" y="3118343"/>
              <a:ext cx="619846" cy="621580"/>
            </a:xfrm>
            <a:custGeom>
              <a:rect b="b" l="l" r="r" t="t"/>
              <a:pathLst>
                <a:path extrusionOk="0" h="621580" w="619846">
                  <a:moveTo>
                    <a:pt x="309057" y="0"/>
                  </a:moveTo>
                  <a:cubicBezTo>
                    <a:pt x="138909" y="0"/>
                    <a:pt x="0" y="138910"/>
                    <a:pt x="0" y="310790"/>
                  </a:cubicBezTo>
                  <a:cubicBezTo>
                    <a:pt x="0" y="482671"/>
                    <a:pt x="138909" y="621581"/>
                    <a:pt x="309057" y="621581"/>
                  </a:cubicBezTo>
                  <a:cubicBezTo>
                    <a:pt x="479204" y="621581"/>
                    <a:pt x="619847" y="480937"/>
                    <a:pt x="619847" y="310790"/>
                  </a:cubicBezTo>
                  <a:cubicBezTo>
                    <a:pt x="619847" y="140643"/>
                    <a:pt x="480937" y="0"/>
                    <a:pt x="309057" y="0"/>
                  </a:cubicBezTo>
                  <a:close/>
                </a:path>
              </a:pathLst>
            </a:custGeom>
            <a:solidFill>
              <a:srgbClr val="231F1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 name="Google Shape;21;p36"/>
            <p:cNvSpPr/>
            <p:nvPr/>
          </p:nvSpPr>
          <p:spPr>
            <a:xfrm>
              <a:off x="10806138" y="3043373"/>
              <a:ext cx="408349" cy="378026"/>
            </a:xfrm>
            <a:custGeom>
              <a:rect b="b" l="l" r="r" t="t"/>
              <a:pathLst>
                <a:path extrusionOk="0" h="378026" w="408349">
                  <a:moveTo>
                    <a:pt x="216603" y="19"/>
                  </a:moveTo>
                  <a:lnTo>
                    <a:pt x="0" y="19"/>
                  </a:lnTo>
                  <a:lnTo>
                    <a:pt x="0" y="378026"/>
                  </a:lnTo>
                  <a:lnTo>
                    <a:pt x="216603" y="378026"/>
                  </a:lnTo>
                  <a:cubicBezTo>
                    <a:pt x="323133" y="378026"/>
                    <a:pt x="408349" y="298276"/>
                    <a:pt x="408349" y="191746"/>
                  </a:cubicBezTo>
                  <a:cubicBezTo>
                    <a:pt x="408349" y="85216"/>
                    <a:pt x="323133" y="0"/>
                    <a:pt x="216603" y="0"/>
                  </a:cubicBezTo>
                  <a:close/>
                </a:path>
              </a:pathLst>
            </a:custGeom>
            <a:solidFill>
              <a:srgbClr val="231F1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2" name="Google Shape;22;p36"/>
            <p:cNvSpPr/>
            <p:nvPr/>
          </p:nvSpPr>
          <p:spPr>
            <a:xfrm>
              <a:off x="9475474" y="3037526"/>
              <a:ext cx="410654" cy="383873"/>
            </a:xfrm>
            <a:custGeom>
              <a:rect b="b" l="l" r="r" t="t"/>
              <a:pathLst>
                <a:path extrusionOk="0" h="383873" w="410654">
                  <a:moveTo>
                    <a:pt x="217822" y="19"/>
                  </a:moveTo>
                  <a:lnTo>
                    <a:pt x="0" y="19"/>
                  </a:lnTo>
                  <a:lnTo>
                    <a:pt x="0" y="383874"/>
                  </a:lnTo>
                  <a:lnTo>
                    <a:pt x="217822" y="383874"/>
                  </a:lnTo>
                  <a:cubicBezTo>
                    <a:pt x="324942" y="383874"/>
                    <a:pt x="410654" y="299953"/>
                    <a:pt x="410654" y="192832"/>
                  </a:cubicBezTo>
                  <a:cubicBezTo>
                    <a:pt x="410654" y="85712"/>
                    <a:pt x="324962" y="0"/>
                    <a:pt x="217822" y="0"/>
                  </a:cubicBezTo>
                  <a:close/>
                </a:path>
              </a:pathLst>
            </a:custGeom>
            <a:solidFill>
              <a:srgbClr val="231F1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 name="Google Shape;23;p36"/>
            <p:cNvSpPr/>
            <p:nvPr/>
          </p:nvSpPr>
          <p:spPr>
            <a:xfrm>
              <a:off x="0" y="2436650"/>
              <a:ext cx="12192171" cy="1984966"/>
            </a:xfrm>
            <a:custGeom>
              <a:rect b="b" l="l" r="r" t="t"/>
              <a:pathLst>
                <a:path extrusionOk="0" h="1984966" w="12192171">
                  <a:moveTo>
                    <a:pt x="5735459" y="0"/>
                  </a:moveTo>
                  <a:lnTo>
                    <a:pt x="5735459" y="936904"/>
                  </a:lnTo>
                  <a:lnTo>
                    <a:pt x="4692539" y="0"/>
                  </a:lnTo>
                  <a:lnTo>
                    <a:pt x="4480794" y="0"/>
                  </a:lnTo>
                  <a:lnTo>
                    <a:pt x="4480794" y="1460945"/>
                  </a:lnTo>
                  <a:lnTo>
                    <a:pt x="4002275" y="1460945"/>
                  </a:lnTo>
                  <a:cubicBezTo>
                    <a:pt x="4077130" y="1321406"/>
                    <a:pt x="4119586" y="1161907"/>
                    <a:pt x="4119586" y="992483"/>
                  </a:cubicBezTo>
                  <a:cubicBezTo>
                    <a:pt x="4119586" y="444348"/>
                    <a:pt x="3675219" y="0"/>
                    <a:pt x="3127083" y="0"/>
                  </a:cubicBezTo>
                  <a:cubicBezTo>
                    <a:pt x="2578948" y="0"/>
                    <a:pt x="2134600" y="444348"/>
                    <a:pt x="2134600" y="992483"/>
                  </a:cubicBezTo>
                  <a:cubicBezTo>
                    <a:pt x="2134600" y="1161907"/>
                    <a:pt x="2177075" y="1321406"/>
                    <a:pt x="2251911" y="1460945"/>
                  </a:cubicBezTo>
                  <a:lnTo>
                    <a:pt x="1776059" y="1460945"/>
                  </a:lnTo>
                  <a:lnTo>
                    <a:pt x="1776059" y="425434"/>
                  </a:lnTo>
                  <a:lnTo>
                    <a:pt x="1254666" y="425434"/>
                  </a:lnTo>
                  <a:lnTo>
                    <a:pt x="1254666" y="1460945"/>
                  </a:lnTo>
                  <a:lnTo>
                    <a:pt x="521374" y="1460945"/>
                  </a:lnTo>
                  <a:lnTo>
                    <a:pt x="521374" y="0"/>
                  </a:lnTo>
                  <a:lnTo>
                    <a:pt x="0" y="0"/>
                  </a:lnTo>
                  <a:lnTo>
                    <a:pt x="0" y="1984967"/>
                  </a:lnTo>
                  <a:lnTo>
                    <a:pt x="12192171" y="1984967"/>
                  </a:lnTo>
                  <a:lnTo>
                    <a:pt x="12192171" y="0"/>
                  </a:lnTo>
                  <a:lnTo>
                    <a:pt x="5735459" y="0"/>
                  </a:lnTo>
                  <a:close/>
                  <a:moveTo>
                    <a:pt x="2658641" y="992483"/>
                  </a:moveTo>
                  <a:cubicBezTo>
                    <a:pt x="2658641" y="733768"/>
                    <a:pt x="2868368" y="524022"/>
                    <a:pt x="3127102" y="524022"/>
                  </a:cubicBezTo>
                  <a:cubicBezTo>
                    <a:pt x="3385837" y="524022"/>
                    <a:pt x="3595564" y="733749"/>
                    <a:pt x="3595564" y="992483"/>
                  </a:cubicBezTo>
                  <a:cubicBezTo>
                    <a:pt x="3595564" y="1251218"/>
                    <a:pt x="3385837" y="1460945"/>
                    <a:pt x="3127102" y="1460945"/>
                  </a:cubicBezTo>
                  <a:cubicBezTo>
                    <a:pt x="2868368" y="1460945"/>
                    <a:pt x="2658641" y="1251218"/>
                    <a:pt x="2658641" y="992483"/>
                  </a:cubicBezTo>
                  <a:close/>
                  <a:moveTo>
                    <a:pt x="5002206" y="1460945"/>
                  </a:moveTo>
                  <a:lnTo>
                    <a:pt x="5002206" y="1045415"/>
                  </a:lnTo>
                  <a:lnTo>
                    <a:pt x="5462268" y="1460945"/>
                  </a:lnTo>
                  <a:lnTo>
                    <a:pt x="5002206" y="1460945"/>
                  </a:lnTo>
                  <a:close/>
                  <a:moveTo>
                    <a:pt x="6957612" y="1643587"/>
                  </a:moveTo>
                  <a:cubicBezTo>
                    <a:pt x="6598213" y="1643587"/>
                    <a:pt x="6306508" y="1351901"/>
                    <a:pt x="6306508" y="992483"/>
                  </a:cubicBezTo>
                  <a:cubicBezTo>
                    <a:pt x="6306508" y="633066"/>
                    <a:pt x="6598194" y="341380"/>
                    <a:pt x="6957612" y="341380"/>
                  </a:cubicBezTo>
                  <a:cubicBezTo>
                    <a:pt x="7136444" y="341380"/>
                    <a:pt x="7297925" y="412559"/>
                    <a:pt x="7415978" y="530631"/>
                  </a:cubicBezTo>
                  <a:lnTo>
                    <a:pt x="7176366" y="771976"/>
                  </a:lnTo>
                  <a:cubicBezTo>
                    <a:pt x="7122540" y="718149"/>
                    <a:pt x="7046142" y="686893"/>
                    <a:pt x="6957593" y="686893"/>
                  </a:cubicBezTo>
                  <a:cubicBezTo>
                    <a:pt x="6780493" y="686893"/>
                    <a:pt x="6652002" y="815384"/>
                    <a:pt x="6652002" y="992483"/>
                  </a:cubicBezTo>
                  <a:cubicBezTo>
                    <a:pt x="6652002" y="1169583"/>
                    <a:pt x="6780493" y="1298074"/>
                    <a:pt x="6957593" y="1298074"/>
                  </a:cubicBezTo>
                  <a:cubicBezTo>
                    <a:pt x="7046142" y="1298074"/>
                    <a:pt x="7122540" y="1266818"/>
                    <a:pt x="7176366" y="1211258"/>
                  </a:cubicBezTo>
                  <a:lnTo>
                    <a:pt x="7419445" y="1450869"/>
                  </a:lnTo>
                  <a:cubicBezTo>
                    <a:pt x="7301372" y="1568942"/>
                    <a:pt x="7138177" y="1643587"/>
                    <a:pt x="6957593" y="1643587"/>
                  </a:cubicBezTo>
                  <a:close/>
                  <a:moveTo>
                    <a:pt x="8256733" y="1643587"/>
                  </a:moveTo>
                  <a:cubicBezTo>
                    <a:pt x="7897334" y="1643587"/>
                    <a:pt x="7607363" y="1353634"/>
                    <a:pt x="7607363" y="994217"/>
                  </a:cubicBezTo>
                  <a:cubicBezTo>
                    <a:pt x="7607363" y="634799"/>
                    <a:pt x="7897316" y="341380"/>
                    <a:pt x="8256733" y="341380"/>
                  </a:cubicBezTo>
                  <a:cubicBezTo>
                    <a:pt x="8616150" y="341380"/>
                    <a:pt x="8907836" y="634799"/>
                    <a:pt x="8907836" y="994217"/>
                  </a:cubicBezTo>
                  <a:cubicBezTo>
                    <a:pt x="8907836" y="1353634"/>
                    <a:pt x="8616150" y="1643587"/>
                    <a:pt x="8256733" y="1643587"/>
                  </a:cubicBezTo>
                  <a:close/>
                  <a:moveTo>
                    <a:pt x="9938279" y="1643587"/>
                  </a:moveTo>
                  <a:lnTo>
                    <a:pt x="9773447" y="1244285"/>
                  </a:lnTo>
                  <a:lnTo>
                    <a:pt x="9475475" y="1244285"/>
                  </a:lnTo>
                  <a:lnTo>
                    <a:pt x="9475475" y="1643587"/>
                  </a:lnTo>
                  <a:lnTo>
                    <a:pt x="9181885" y="1643587"/>
                  </a:lnTo>
                  <a:lnTo>
                    <a:pt x="9181885" y="341380"/>
                  </a:lnTo>
                  <a:lnTo>
                    <a:pt x="9687945" y="341380"/>
                  </a:lnTo>
                  <a:cubicBezTo>
                    <a:pt x="9959327" y="341380"/>
                    <a:pt x="10180711" y="525907"/>
                    <a:pt x="10180711" y="797289"/>
                  </a:cubicBezTo>
                  <a:cubicBezTo>
                    <a:pt x="10180711" y="940123"/>
                    <a:pt x="10118217" y="1068672"/>
                    <a:pt x="10021801" y="1157945"/>
                  </a:cubicBezTo>
                  <a:lnTo>
                    <a:pt x="10231852" y="1643587"/>
                  </a:lnTo>
                  <a:lnTo>
                    <a:pt x="9938261" y="1643587"/>
                  </a:lnTo>
                  <a:close/>
                  <a:moveTo>
                    <a:pt x="11024512" y="1243923"/>
                  </a:moveTo>
                  <a:lnTo>
                    <a:pt x="10806138" y="1243923"/>
                  </a:lnTo>
                  <a:lnTo>
                    <a:pt x="10806138" y="1643587"/>
                  </a:lnTo>
                  <a:lnTo>
                    <a:pt x="10505919" y="1643587"/>
                  </a:lnTo>
                  <a:lnTo>
                    <a:pt x="10505919" y="341380"/>
                  </a:lnTo>
                  <a:lnTo>
                    <a:pt x="11017408" y="341380"/>
                  </a:lnTo>
                  <a:cubicBezTo>
                    <a:pt x="11287266" y="341380"/>
                    <a:pt x="11507412" y="532174"/>
                    <a:pt x="11507412" y="802032"/>
                  </a:cubicBezTo>
                  <a:cubicBezTo>
                    <a:pt x="11507412" y="1071890"/>
                    <a:pt x="11289038" y="1243904"/>
                    <a:pt x="11024512" y="1243904"/>
                  </a:cubicBezTo>
                  <a:close/>
                  <a:moveTo>
                    <a:pt x="11769232" y="1643587"/>
                  </a:moveTo>
                  <a:lnTo>
                    <a:pt x="11551791" y="1643587"/>
                  </a:lnTo>
                  <a:lnTo>
                    <a:pt x="11551791" y="1426146"/>
                  </a:lnTo>
                  <a:lnTo>
                    <a:pt x="11769232" y="1426146"/>
                  </a:lnTo>
                  <a:lnTo>
                    <a:pt x="11769232" y="1643587"/>
                  </a:lnTo>
                  <a:close/>
                </a:path>
              </a:pathLst>
            </a:custGeom>
            <a:solidFill>
              <a:srgbClr val="231F1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4" name="Google Shape;24;p36"/>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rgbClr val="7F7F7F"/>
              </a:buClr>
              <a:buSzPts val="1100"/>
              <a:buFont typeface="Arial"/>
              <a:buNone/>
              <a:defRPr b="0" i="0" sz="1100" u="none" cap="none" strike="noStrike">
                <a:solidFill>
                  <a:srgbClr val="7F7F7F"/>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 name="Google Shape;25;p36"/>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rgbClr val="7F7F7F"/>
              </a:buClr>
              <a:buSzPts val="1100"/>
              <a:buFont typeface="Arial"/>
              <a:buNone/>
              <a:defRPr b="0" i="0" sz="1100" u="none" cap="none" strike="noStrike">
                <a:solidFill>
                  <a:srgbClr val="7F7F7F"/>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6" name="Google Shape;26;p36"/>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7F7F7F"/>
              </a:buClr>
              <a:buSzPts val="1100"/>
              <a:buFont typeface="Arial"/>
              <a:buNone/>
              <a:defRPr b="0" i="0" sz="1100" u="none" cap="none" strike="noStrike">
                <a:solidFill>
                  <a:srgbClr val="7F7F7F"/>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7" name="Google Shape;27;p36"/>
          <p:cNvSpPr txBox="1"/>
          <p:nvPr>
            <p:ph idx="4" type="body"/>
          </p:nvPr>
        </p:nvSpPr>
        <p:spPr>
          <a:xfrm>
            <a:off x="9350375" y="3671888"/>
            <a:ext cx="2606675" cy="2767012"/>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7F7F7F"/>
              </a:buClr>
              <a:buSzPts val="1100"/>
              <a:buFont typeface="Arial"/>
              <a:buNone/>
              <a:defRPr b="0" i="0" sz="1100" u="none" cap="none" strike="noStrike">
                <a:solidFill>
                  <a:srgbClr val="7F7F7F"/>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8" name="Google Shape;28;p36"/>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rgbClr val="7F7F7F"/>
              </a:buClr>
              <a:buSzPts val="1100"/>
              <a:buFont typeface="Arial"/>
              <a:buNone/>
              <a:defRPr b="0" i="0" sz="1100" u="none" cap="none" strike="noStrike">
                <a:solidFill>
                  <a:srgbClr val="7F7F7F"/>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image" Target="../media/image10.png"/><Relationship Id="rId5"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www.korea.kr/news/reporterView.do?newsId=148930158&amp;call_from=naver_news" TargetMode="External"/><Relationship Id="rId4" Type="http://schemas.openxmlformats.org/officeDocument/2006/relationships/hyperlink" Target="https://www.korea.kr/news/reporterView.do?newsId=148930158&amp;call_from=naver_news" TargetMode="External"/><Relationship Id="rId5" Type="http://schemas.openxmlformats.org/officeDocument/2006/relationships/hyperlink" Target="https://www.korea.kr/news/reporterView.do?newsId=148930158&amp;call_from=naver_news" TargetMode="External"/><Relationship Id="rId6" Type="http://schemas.openxmlformats.org/officeDocument/2006/relationships/hyperlink" Target="https://www.korea.kr/news/reporterView.do?newsId=148930158&amp;call_from=naver_new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hyperlink" Target="https://floor.noiseinfo.or.kr/floornoise/home/statistics/all.do" TargetMode="Externa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5.png"/><Relationship Id="rId4" Type="http://schemas.openxmlformats.org/officeDocument/2006/relationships/hyperlink" Target="https://www.noiseinfo.or.kr/inform/noise.d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hyperlink" Target="https://www.law.go.kr/%ED%96%89%EC%A0%95%EA%B7%9C%EC%B9%99/%EC%B8%B5%EA%B0%84%EC%86%8C%EC%9D%8C%20%ED%94%BC%ED%95%B4%EC%82%AC%EB%A1%80%20%EC%A1%B0%EC%82%AC%C2%B7%EC%83%81%EB%8B%B4%20%EB%93%B1%EC%9D%98%20%EC%A0%88%EC%B0%A8%20%EB%B0%8F%20%EB%B0%A9%EB%B2%95%EC%97%90%20%EA%B4%80%ED%95%9C%20%EA%B7%9C%EC%A0%95"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 name="Shape 32"/>
        <p:cNvGrpSpPr/>
        <p:nvPr/>
      </p:nvGrpSpPr>
      <p:grpSpPr>
        <a:xfrm>
          <a:off x="0" y="0"/>
          <a:ext cx="0" cy="0"/>
          <a:chOff x="0" y="0"/>
          <a:chExt cx="0" cy="0"/>
        </a:xfrm>
      </p:grpSpPr>
      <p:sp>
        <p:nvSpPr>
          <p:cNvPr id="33" name="Google Shape;33;p1"/>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4" name="Google Shape;34;p1"/>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rPr lang="ko-KR"/>
              <a:t>1</a:t>
            </a:r>
            <a:endParaRPr/>
          </a:p>
        </p:txBody>
      </p:sp>
      <p:sp>
        <p:nvSpPr>
          <p:cNvPr id="35" name="Google Shape;35;p1"/>
          <p:cNvSpPr txBox="1"/>
          <p:nvPr>
            <p:ph idx="3" type="body"/>
          </p:nvPr>
        </p:nvSpPr>
        <p:spPr>
          <a:xfrm>
            <a:off x="9350375" y="609600"/>
            <a:ext cx="2606675" cy="1250731"/>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7F7F7F"/>
              </a:buClr>
              <a:buSzPts val="275"/>
              <a:buNone/>
            </a:pPr>
            <a:r>
              <a:rPr lang="ko-KR"/>
              <a:t>쾌적한 주거 공간의 모습과 쾌적하지 못한 주거 공간의 모습을 비교한 그림을 실어주세요. </a:t>
            </a:r>
            <a:endParaRPr/>
          </a:p>
          <a:p>
            <a:pPr indent="0" lvl="0" marL="0" rtl="0" algn="ctr">
              <a:lnSpc>
                <a:spcPct val="100000"/>
              </a:lnSpc>
              <a:spcBef>
                <a:spcPts val="0"/>
              </a:spcBef>
              <a:spcAft>
                <a:spcPts val="0"/>
              </a:spcAft>
              <a:buClr>
                <a:srgbClr val="7F7F7F"/>
              </a:buClr>
              <a:buSzPts val="275"/>
              <a:buNone/>
            </a:pPr>
            <a:r>
              <a:rPr lang="ko-KR"/>
              <a:t>첨부한 이미지는 제가 gpt로 만들어본 그림인데요 명령어를 여러 번 바꿔봐도 딱 마음에 드는 이미지를 형성하지 못했습니다.  </a:t>
            </a:r>
            <a:endParaRPr/>
          </a:p>
        </p:txBody>
      </p:sp>
      <p:sp>
        <p:nvSpPr>
          <p:cNvPr id="36" name="Google Shape;36;p1"/>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sz="900"/>
              <a:t>GPT, 빙크리에이터 검색어:</a:t>
            </a:r>
            <a:endParaRPr/>
          </a:p>
          <a:p>
            <a:pPr indent="-406400" lvl="0" marL="406400" rtl="0" algn="l">
              <a:lnSpc>
                <a:spcPct val="150000"/>
              </a:lnSpc>
              <a:spcBef>
                <a:spcPts val="0"/>
              </a:spcBef>
              <a:spcAft>
                <a:spcPts val="0"/>
              </a:spcAft>
              <a:buSzPts val="1100"/>
              <a:buNone/>
            </a:pPr>
            <a:r>
              <a:rPr lang="ko-KR" sz="900"/>
              <a:t>두개의 공부방을 나란히 그려줘. 첫번째 방은 건조함, 더움, 층간소음이 있음, 창문 밖에서 자동차 소리가 나서 시끄러움, 공부하기에 어두움, 가구에서 나오는 유해가스가 있음. 두번째 방은 조용하고 공부하기에 적당한 밝기임. 공기정화 식물이 있어서 공기가 깨끗함. 온도와 습도가 적당함.</a:t>
            </a:r>
            <a:endParaRPr sz="900">
              <a:solidFill>
                <a:srgbClr val="7F7F7F"/>
              </a:solidFill>
            </a:endParaRPr>
          </a:p>
        </p:txBody>
      </p:sp>
      <p:sp>
        <p:nvSpPr>
          <p:cNvPr id="37" name="Google Shape;37;p1"/>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이론-동기유발</a:t>
            </a:r>
            <a:endParaRPr/>
          </a:p>
        </p:txBody>
      </p:sp>
      <p:sp>
        <p:nvSpPr>
          <p:cNvPr id="38" name="Google Shape;38;p1"/>
          <p:cNvSpPr/>
          <p:nvPr/>
        </p:nvSpPr>
        <p:spPr>
          <a:xfrm>
            <a:off x="9350373" y="1909769"/>
            <a:ext cx="2606675" cy="1785104"/>
          </a:xfrm>
          <a:prstGeom prst="rect">
            <a:avLst/>
          </a:prstGeom>
          <a:noFill/>
          <a:ln>
            <a:noFill/>
          </a:ln>
        </p:spPr>
        <p:txBody>
          <a:bodyPr anchorCtr="0" anchor="ctr"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200"/>
              <a:buFont typeface="Arial"/>
              <a:buAutoNum type="alphaUcParenBoth"/>
            </a:pPr>
            <a:r>
              <a:rPr b="0" i="0" lang="ko-KR" sz="1200" u="none" cap="none" strike="noStrike">
                <a:solidFill>
                  <a:srgbClr val="7F7F7F"/>
                </a:solidFill>
                <a:latin typeface="Arial"/>
                <a:ea typeface="Arial"/>
                <a:cs typeface="Arial"/>
                <a:sym typeface="Arial"/>
              </a:rPr>
              <a:t>쾌적X 공간 그림: 건조하고 더움, 층간소음, 자동차 소리로 시끄러움, 어두움(작업하는데), 가구에서 나오는 유해 성분 공기 </a:t>
            </a:r>
            <a:endParaRPr b="0" i="0" sz="1200" u="none" cap="none" strike="noStrike">
              <a:solidFill>
                <a:srgbClr val="7F7F7F"/>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1200"/>
              <a:buFont typeface="Arial"/>
              <a:buAutoNum type="alphaUcParenBoth"/>
            </a:pPr>
            <a:r>
              <a:rPr b="0" i="0" lang="ko-KR" sz="1200" u="none" cap="none" strike="noStrike">
                <a:solidFill>
                  <a:srgbClr val="7F7F7F"/>
                </a:solidFill>
                <a:latin typeface="Arial"/>
                <a:ea typeface="Arial"/>
                <a:cs typeface="Arial"/>
                <a:sym typeface="Arial"/>
              </a:rPr>
              <a:t>쾌적O 공간 그림: 온도계, 조용, 밝기, 쾌적한 공기를 유추할 수 있는 표정 </a:t>
            </a:r>
            <a:endParaRPr b="0" i="0" sz="1200" u="none" cap="none" strike="noStrike">
              <a:solidFill>
                <a:srgbClr val="7F7F7F"/>
              </a:solidFill>
              <a:latin typeface="Arial"/>
              <a:ea typeface="Arial"/>
              <a:cs typeface="Arial"/>
              <a:sym typeface="Arial"/>
            </a:endParaRPr>
          </a:p>
          <a:p>
            <a:pPr indent="-254000" lvl="0" marL="3429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9" name="Google Shape;39;p1"/>
          <p:cNvPicPr preferRelativeResize="0"/>
          <p:nvPr/>
        </p:nvPicPr>
        <p:blipFill rotWithShape="1">
          <a:blip r:embed="rId3">
            <a:alphaModFix/>
          </a:blip>
          <a:srcRect b="0" l="0" r="0" t="0"/>
          <a:stretch/>
        </p:blipFill>
        <p:spPr>
          <a:xfrm>
            <a:off x="4769487" y="2593567"/>
            <a:ext cx="2052088" cy="2052088"/>
          </a:xfrm>
          <a:prstGeom prst="rect">
            <a:avLst/>
          </a:prstGeom>
          <a:noFill/>
          <a:ln>
            <a:noFill/>
          </a:ln>
        </p:spPr>
      </p:pic>
      <p:pic>
        <p:nvPicPr>
          <p:cNvPr id="40" name="Google Shape;40;p1"/>
          <p:cNvPicPr preferRelativeResize="0"/>
          <p:nvPr/>
        </p:nvPicPr>
        <p:blipFill rotWithShape="1">
          <a:blip r:embed="rId4">
            <a:alphaModFix/>
          </a:blip>
          <a:srcRect b="0" l="0" r="0" t="0"/>
          <a:stretch/>
        </p:blipFill>
        <p:spPr>
          <a:xfrm>
            <a:off x="6943813" y="2593568"/>
            <a:ext cx="2052088" cy="2052088"/>
          </a:xfrm>
          <a:prstGeom prst="rect">
            <a:avLst/>
          </a:prstGeom>
          <a:noFill/>
          <a:ln>
            <a:noFill/>
          </a:ln>
        </p:spPr>
      </p:pic>
      <p:pic>
        <p:nvPicPr>
          <p:cNvPr id="41" name="Google Shape;41;p1"/>
          <p:cNvPicPr preferRelativeResize="0"/>
          <p:nvPr/>
        </p:nvPicPr>
        <p:blipFill rotWithShape="1">
          <a:blip r:embed="rId5">
            <a:alphaModFix/>
          </a:blip>
          <a:srcRect b="0" l="0" r="0" t="0"/>
          <a:stretch/>
        </p:blipFill>
        <p:spPr>
          <a:xfrm>
            <a:off x="561796" y="2493863"/>
            <a:ext cx="3820192" cy="2185485"/>
          </a:xfrm>
          <a:prstGeom prst="rect">
            <a:avLst/>
          </a:prstGeom>
          <a:noFill/>
          <a:ln>
            <a:noFill/>
          </a:ln>
        </p:spPr>
      </p:pic>
      <p:sp>
        <p:nvSpPr>
          <p:cNvPr id="42" name="Google Shape;42;p1"/>
          <p:cNvSpPr txBox="1"/>
          <p:nvPr/>
        </p:nvSpPr>
        <p:spPr>
          <a:xfrm>
            <a:off x="4620343" y="4662502"/>
            <a:ext cx="2350375"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ko-KR" sz="1000" u="none" cap="none" strike="noStrike">
                <a:solidFill>
                  <a:srgbClr val="000000"/>
                </a:solidFill>
                <a:latin typeface="Arial"/>
                <a:ea typeface="Arial"/>
                <a:cs typeface="Arial"/>
                <a:sym typeface="Arial"/>
              </a:rPr>
              <a:t>버전1. 일러스트 그림체의 쾌적성이 낮은 방 예시</a:t>
            </a:r>
            <a:endParaRPr b="0" i="0" sz="1400" u="none" cap="none" strike="noStrike">
              <a:solidFill>
                <a:srgbClr val="000000"/>
              </a:solidFill>
              <a:latin typeface="Arial"/>
              <a:ea typeface="Arial"/>
              <a:cs typeface="Arial"/>
              <a:sym typeface="Arial"/>
            </a:endParaRPr>
          </a:p>
        </p:txBody>
      </p:sp>
      <p:sp>
        <p:nvSpPr>
          <p:cNvPr id="43" name="Google Shape;43;p1"/>
          <p:cNvSpPr txBox="1"/>
          <p:nvPr/>
        </p:nvSpPr>
        <p:spPr>
          <a:xfrm>
            <a:off x="6943813" y="4679348"/>
            <a:ext cx="270587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ko-KR" sz="1000" u="none" cap="none" strike="noStrike">
                <a:solidFill>
                  <a:srgbClr val="000000"/>
                </a:solidFill>
                <a:latin typeface="Arial"/>
                <a:ea typeface="Arial"/>
                <a:cs typeface="Arial"/>
                <a:sym typeface="Arial"/>
              </a:rPr>
              <a:t>버전2. 실사 그림체의 쾌적성이</a:t>
            </a:r>
            <a:endParaRPr b="0"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ko-KR" sz="1000" u="none" cap="none" strike="noStrike">
                <a:solidFill>
                  <a:srgbClr val="000000"/>
                </a:solidFill>
                <a:latin typeface="Arial"/>
                <a:ea typeface="Arial"/>
                <a:cs typeface="Arial"/>
                <a:sym typeface="Arial"/>
              </a:rPr>
              <a:t>높은 방 예시</a:t>
            </a:r>
            <a:endParaRPr b="0" i="0" sz="1400" u="none" cap="none" strike="noStrike">
              <a:solidFill>
                <a:srgbClr val="000000"/>
              </a:solidFill>
              <a:latin typeface="Arial"/>
              <a:ea typeface="Arial"/>
              <a:cs typeface="Arial"/>
              <a:sym typeface="Arial"/>
            </a:endParaRPr>
          </a:p>
        </p:txBody>
      </p:sp>
      <p:sp>
        <p:nvSpPr>
          <p:cNvPr id="44" name="Google Shape;44;p1"/>
          <p:cNvSpPr txBox="1"/>
          <p:nvPr/>
        </p:nvSpPr>
        <p:spPr>
          <a:xfrm>
            <a:off x="1265338" y="4713073"/>
            <a:ext cx="270587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ko-KR" sz="1000" u="none" cap="none" strike="noStrike">
                <a:solidFill>
                  <a:srgbClr val="000000"/>
                </a:solidFill>
                <a:latin typeface="Arial"/>
                <a:ea typeface="Arial"/>
                <a:cs typeface="Arial"/>
                <a:sym typeface="Arial"/>
              </a:rPr>
              <a:t>비슷한 그림체로 쾌적한 공간과 쾌적하지 못한 공간을 나란히 제시해주세요</a:t>
            </a:r>
            <a:endParaRPr b="0" i="0" sz="1000" u="none" cap="none" strike="noStrike">
              <a:solidFill>
                <a:srgbClr val="000000"/>
              </a:solidFill>
              <a:latin typeface="Arial"/>
              <a:ea typeface="Arial"/>
              <a:cs typeface="Arial"/>
              <a:sym typeface="Arial"/>
            </a:endParaRPr>
          </a:p>
        </p:txBody>
      </p:sp>
      <p:sp>
        <p:nvSpPr>
          <p:cNvPr id="45" name="Google Shape;45;p1"/>
          <p:cNvSpPr/>
          <p:nvPr/>
        </p:nvSpPr>
        <p:spPr>
          <a:xfrm>
            <a:off x="234950" y="1412788"/>
            <a:ext cx="9151692" cy="73866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발문: (A)공간의 문제점을 모두 찾아봅시다.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3313F5"/>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3313F5"/>
                </a:solidFill>
                <a:latin typeface="Arial"/>
                <a:ea typeface="Arial"/>
                <a:cs typeface="Arial"/>
                <a:sym typeface="Arial"/>
              </a:rPr>
              <a:t>(★AIDT요청 사항: 틀린그림찾기 게임처럼 그림을 클릭하여 쾌적성을 좌우하는 요소를 찾을 수 있게 해주세요.) </a:t>
            </a:r>
            <a:endParaRPr b="0" i="0" sz="1400" u="none" cap="none" strike="noStrike">
              <a:solidFill>
                <a:srgbClr val="3313F5"/>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9"/>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73" name="Google Shape;173;p9"/>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74" name="Google Shape;174;p9"/>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350"/>
              <a:buNone/>
            </a:pPr>
            <a:r>
              <a:rPr lang="ko-KR" sz="1400">
                <a:solidFill>
                  <a:schemeClr val="dk1"/>
                </a:solidFill>
              </a:rPr>
              <a:t>빨간 박스 클릭 시 다음 슬라이드 내용(층간소음의 범위) 제시</a:t>
            </a:r>
            <a:endParaRPr/>
          </a:p>
        </p:txBody>
      </p:sp>
      <p:sp>
        <p:nvSpPr>
          <p:cNvPr id="175" name="Google Shape;175;p9"/>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176" name="Google Shape;176;p9"/>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a:t>
            </a:r>
            <a:endParaRPr/>
          </a:p>
        </p:txBody>
      </p:sp>
      <p:sp>
        <p:nvSpPr>
          <p:cNvPr id="177" name="Google Shape;177;p9"/>
          <p:cNvSpPr/>
          <p:nvPr/>
        </p:nvSpPr>
        <p:spPr>
          <a:xfrm>
            <a:off x="408805" y="2299857"/>
            <a:ext cx="8638714" cy="13234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층간소음이란?</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 공동주택에서 사람의 활동으로 인해 발생하여 다른 입주자들에게 피해를 주는 소음을 말한다.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 층간소음은 아래와 같이 직접충격 소음과 공기전달 소음으로 나눌 수 있다.</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
        <p:nvSpPr>
          <p:cNvPr id="178" name="Google Shape;178;p9"/>
          <p:cNvSpPr/>
          <p:nvPr/>
        </p:nvSpPr>
        <p:spPr>
          <a:xfrm>
            <a:off x="5670364" y="6406390"/>
            <a:ext cx="3251211"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ko-KR" sz="1100" u="none" cap="none" strike="noStrike">
                <a:solidFill>
                  <a:srgbClr val="000000"/>
                </a:solidFill>
                <a:latin typeface="Arial"/>
                <a:ea typeface="Arial"/>
                <a:cs typeface="Arial"/>
                <a:sym typeface="Arial"/>
              </a:rPr>
              <a:t>출처: 국토교통부, 층간소음 예방 관리 가이드북 </a:t>
            </a:r>
            <a:endParaRPr b="0" i="0" sz="1100" u="none" cap="none" strike="noStrike">
              <a:solidFill>
                <a:srgbClr val="000000"/>
              </a:solidFill>
              <a:latin typeface="Arial"/>
              <a:ea typeface="Arial"/>
              <a:cs typeface="Arial"/>
              <a:sym typeface="Arial"/>
            </a:endParaRPr>
          </a:p>
        </p:txBody>
      </p:sp>
      <p:sp>
        <p:nvSpPr>
          <p:cNvPr id="179" name="Google Shape;179;p9"/>
          <p:cNvSpPr/>
          <p:nvPr/>
        </p:nvSpPr>
        <p:spPr>
          <a:xfrm>
            <a:off x="2795752" y="3000703"/>
            <a:ext cx="2874600" cy="2943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0"/>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85" name="Google Shape;185;p10"/>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86" name="Google Shape;186;p10"/>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187" name="Google Shape;187;p10"/>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188" name="Google Shape;188;p10"/>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a:t>
            </a:r>
            <a:endParaRPr/>
          </a:p>
        </p:txBody>
      </p:sp>
      <p:pic>
        <p:nvPicPr>
          <p:cNvPr id="189" name="Google Shape;189;p10"/>
          <p:cNvPicPr preferRelativeResize="0"/>
          <p:nvPr/>
        </p:nvPicPr>
        <p:blipFill rotWithShape="1">
          <a:blip r:embed="rId3">
            <a:alphaModFix/>
          </a:blip>
          <a:srcRect b="0" l="0" r="0" t="0"/>
          <a:stretch/>
        </p:blipFill>
        <p:spPr>
          <a:xfrm>
            <a:off x="1495119" y="1267025"/>
            <a:ext cx="5683446" cy="4698967"/>
          </a:xfrm>
          <a:prstGeom prst="rect">
            <a:avLst/>
          </a:prstGeom>
          <a:noFill/>
          <a:ln>
            <a:noFill/>
          </a:ln>
        </p:spPr>
      </p:pic>
      <p:sp>
        <p:nvSpPr>
          <p:cNvPr id="190" name="Google Shape;190;p10"/>
          <p:cNvSpPr/>
          <p:nvPr/>
        </p:nvSpPr>
        <p:spPr>
          <a:xfrm>
            <a:off x="5670364" y="6406390"/>
            <a:ext cx="3251211"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ko-KR" sz="1100" u="none" cap="none" strike="noStrike">
                <a:solidFill>
                  <a:srgbClr val="000000"/>
                </a:solidFill>
                <a:latin typeface="Arial"/>
                <a:ea typeface="Arial"/>
                <a:cs typeface="Arial"/>
                <a:sym typeface="Arial"/>
              </a:rPr>
              <a:t>출처: 국토교통부, 층간소음 예방 관리 가이드북 </a:t>
            </a: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1"/>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96" name="Google Shape;196;p11"/>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97" name="Google Shape;197;p11"/>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350"/>
              <a:buNone/>
            </a:pPr>
            <a:r>
              <a:t/>
            </a:r>
            <a:endParaRPr sz="1400"/>
          </a:p>
        </p:txBody>
      </p:sp>
      <p:sp>
        <p:nvSpPr>
          <p:cNvPr id="198" name="Google Shape;198;p11"/>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sz="1400">
                <a:solidFill>
                  <a:srgbClr val="3313F5"/>
                </a:solidFill>
                <a:latin typeface="Arial"/>
                <a:ea typeface="Arial"/>
                <a:cs typeface="Arial"/>
                <a:sym typeface="Arial"/>
              </a:rPr>
              <a:t>멘티미터 등으로 학생들의 대답이 워드클라우드로 시각화 될 수 있도록 해주세요</a:t>
            </a:r>
            <a:endParaRPr sz="1400">
              <a:latin typeface="Arial"/>
              <a:ea typeface="Arial"/>
              <a:cs typeface="Arial"/>
              <a:sym typeface="Arial"/>
            </a:endParaRPr>
          </a:p>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199" name="Google Shape;199;p11"/>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개인활동</a:t>
            </a:r>
            <a:endParaRPr/>
          </a:p>
        </p:txBody>
      </p:sp>
      <p:sp>
        <p:nvSpPr>
          <p:cNvPr id="200" name="Google Shape;200;p11"/>
          <p:cNvSpPr/>
          <p:nvPr/>
        </p:nvSpPr>
        <p:spPr>
          <a:xfrm>
            <a:off x="335233" y="1400983"/>
            <a:ext cx="8638714" cy="1384995"/>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[워드클라우드 활동]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층간 소음을 경험해본 적이 있나요?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경험했을 때 어떤 감정이 들었는지 적어보세요.</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층간 소음을 경험해본 적이 없다면, 만약 경험하게 된다면 어떤 느낌일지 예상해서 적어보세요.</a:t>
            </a:r>
            <a:endParaRPr b="0" i="0" sz="1400" u="none" cap="none" strike="noStrike">
              <a:solidFill>
                <a:srgbClr val="000000"/>
              </a:solidFill>
              <a:latin typeface="Arial"/>
              <a:ea typeface="Arial"/>
              <a:cs typeface="Arial"/>
              <a:sym typeface="Arial"/>
            </a:endParaRPr>
          </a:p>
        </p:txBody>
      </p:sp>
      <p:sp>
        <p:nvSpPr>
          <p:cNvPr id="201" name="Google Shape;201;p11"/>
          <p:cNvSpPr/>
          <p:nvPr/>
        </p:nvSpPr>
        <p:spPr>
          <a:xfrm>
            <a:off x="6800576" y="4533840"/>
            <a:ext cx="2051841" cy="40011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ko-KR" sz="2000" u="none" cap="none" strike="noStrike">
                <a:solidFill>
                  <a:srgbClr val="000000"/>
                </a:solidFill>
                <a:latin typeface="Arial"/>
                <a:ea typeface="Arial"/>
                <a:cs typeface="Arial"/>
                <a:sym typeface="Arial"/>
              </a:rPr>
              <a:t>학생 답:   </a:t>
            </a:r>
            <a:endParaRPr b="1" i="0" sz="2000" u="none" cap="none" strike="noStrike">
              <a:solidFill>
                <a:srgbClr val="000000"/>
              </a:solidFill>
              <a:latin typeface="Arial"/>
              <a:ea typeface="Arial"/>
              <a:cs typeface="Arial"/>
              <a:sym typeface="Arial"/>
            </a:endParaRPr>
          </a:p>
        </p:txBody>
      </p:sp>
      <p:graphicFrame>
        <p:nvGraphicFramePr>
          <p:cNvPr id="202" name="Google Shape;202;p11"/>
          <p:cNvGraphicFramePr/>
          <p:nvPr/>
        </p:nvGraphicFramePr>
        <p:xfrm>
          <a:off x="9350373" y="1326802"/>
          <a:ext cx="3000000" cy="3000000"/>
        </p:xfrm>
        <a:graphic>
          <a:graphicData uri="http://schemas.openxmlformats.org/drawingml/2006/table">
            <a:tbl>
              <a:tblPr>
                <a:noFill/>
                <a:tableStyleId>{B7AC3C01-4F19-4408-8765-71602E372CA5}</a:tableStyleId>
              </a:tblPr>
              <a:tblGrid>
                <a:gridCol w="568800"/>
                <a:gridCol w="2037875"/>
              </a:tblGrid>
              <a:tr h="446625">
                <a:tc>
                  <a:txBody>
                    <a:bodyPr/>
                    <a:lstStyle/>
                    <a:p>
                      <a:pPr indent="0" lvl="0" marL="0" marR="0" rtl="0" algn="ctr">
                        <a:lnSpc>
                          <a:spcPct val="100000"/>
                        </a:lnSpc>
                        <a:spcBef>
                          <a:spcPts val="0"/>
                        </a:spcBef>
                        <a:spcAft>
                          <a:spcPts val="0"/>
                        </a:spcAft>
                        <a:buClr>
                          <a:srgbClr val="000000"/>
                        </a:buClr>
                        <a:buSzPts val="1600"/>
                        <a:buFont typeface="Arial"/>
                        <a:buNone/>
                      </a:pPr>
                      <a:r>
                        <a:rPr b="1" i="0" lang="ko-KR" sz="1600" u="none" cap="none" strike="noStrike">
                          <a:solidFill>
                            <a:srgbClr val="000000"/>
                          </a:solidFill>
                          <a:latin typeface="Arial"/>
                          <a:ea typeface="Arial"/>
                          <a:cs typeface="Arial"/>
                          <a:sym typeface="Arial"/>
                        </a:rPr>
                        <a:t>1</a:t>
                      </a:r>
                      <a:endParaRPr sz="4000" u="none" cap="none" strike="noStrike"/>
                    </a:p>
                  </a:txBody>
                  <a:tcPr marT="25400" marB="2540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학생들이 답 적을 수 있는 칸 띄우기</a:t>
                      </a:r>
                      <a:endParaRPr sz="1600" u="none" cap="none" strike="noStrike"/>
                    </a:p>
                  </a:txBody>
                  <a:tcPr marT="25400" marB="25400" marR="57150" marL="5715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2"/>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08" name="Google Shape;208;p12"/>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09" name="Google Shape;209;p12"/>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sz="1200">
                <a:solidFill>
                  <a:srgbClr val="3313F5"/>
                </a:solidFill>
                <a:latin typeface="Arial"/>
                <a:ea typeface="Arial"/>
                <a:cs typeface="Arial"/>
                <a:sym typeface="Arial"/>
              </a:rPr>
              <a:t>우리 학급 학생들의 대답이 워드클라우드 형태로 시각화 될 수 있게 해주세요</a:t>
            </a:r>
            <a:endParaRPr sz="1200">
              <a:solidFill>
                <a:srgbClr val="3313F5"/>
              </a:solidFill>
              <a:latin typeface="Arial"/>
              <a:ea typeface="Arial"/>
              <a:cs typeface="Arial"/>
              <a:sym typeface="Arial"/>
            </a:endParaRPr>
          </a:p>
        </p:txBody>
      </p:sp>
      <p:sp>
        <p:nvSpPr>
          <p:cNvPr id="210" name="Google Shape;210;p12"/>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개인활동</a:t>
            </a:r>
            <a:endParaRPr/>
          </a:p>
        </p:txBody>
      </p:sp>
      <p:pic>
        <p:nvPicPr>
          <p:cNvPr id="211" name="Google Shape;211;p12"/>
          <p:cNvPicPr preferRelativeResize="0"/>
          <p:nvPr/>
        </p:nvPicPr>
        <p:blipFill rotWithShape="1">
          <a:blip r:embed="rId3">
            <a:alphaModFix/>
          </a:blip>
          <a:srcRect b="0" l="0" r="0" t="0"/>
          <a:stretch/>
        </p:blipFill>
        <p:spPr>
          <a:xfrm>
            <a:off x="234950" y="1222627"/>
            <a:ext cx="8757715" cy="5072724"/>
          </a:xfrm>
          <a:prstGeom prst="rect">
            <a:avLst/>
          </a:prstGeom>
          <a:noFill/>
          <a:ln>
            <a:noFill/>
          </a:ln>
        </p:spPr>
      </p:pic>
      <p:graphicFrame>
        <p:nvGraphicFramePr>
          <p:cNvPr id="212" name="Google Shape;212;p12"/>
          <p:cNvGraphicFramePr/>
          <p:nvPr/>
        </p:nvGraphicFramePr>
        <p:xfrm>
          <a:off x="9343697" y="858543"/>
          <a:ext cx="3000000" cy="3000000"/>
        </p:xfrm>
        <a:graphic>
          <a:graphicData uri="http://schemas.openxmlformats.org/drawingml/2006/table">
            <a:tbl>
              <a:tblPr>
                <a:noFill/>
                <a:tableStyleId>{B7AC3C01-4F19-4408-8765-71602E372CA5}</a:tableStyleId>
              </a:tblPr>
              <a:tblGrid>
                <a:gridCol w="575475"/>
                <a:gridCol w="2037875"/>
              </a:tblGrid>
              <a:tr h="446625">
                <a:tc>
                  <a:txBody>
                    <a:bodyPr/>
                    <a:lstStyle/>
                    <a:p>
                      <a:pPr indent="0" lvl="0" marL="0" marR="0" rtl="0" algn="ctr">
                        <a:lnSpc>
                          <a:spcPct val="100000"/>
                        </a:lnSpc>
                        <a:spcBef>
                          <a:spcPts val="0"/>
                        </a:spcBef>
                        <a:spcAft>
                          <a:spcPts val="0"/>
                        </a:spcAft>
                        <a:buClr>
                          <a:srgbClr val="000000"/>
                        </a:buClr>
                        <a:buSzPts val="1600"/>
                        <a:buFont typeface="Arial"/>
                        <a:buNone/>
                      </a:pPr>
                      <a:r>
                        <a:rPr b="1" i="0" lang="ko-KR" sz="1600" u="none" cap="none" strike="noStrike">
                          <a:solidFill>
                            <a:srgbClr val="000000"/>
                          </a:solidFill>
                          <a:latin typeface="Arial"/>
                          <a:ea typeface="Arial"/>
                          <a:cs typeface="Arial"/>
                          <a:sym typeface="Arial"/>
                        </a:rPr>
                        <a:t>1</a:t>
                      </a:r>
                      <a:endParaRPr sz="4000" u="none" cap="none" strike="noStrike"/>
                    </a:p>
                  </a:txBody>
                  <a:tcPr marT="25400" marB="2540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c>
                  <a:txBody>
                    <a:bodyPr/>
                    <a:lstStyle/>
                    <a:p>
                      <a:pPr indent="0" lvl="0" marL="0" marR="0" rtl="0" algn="l">
                        <a:lnSpc>
                          <a:spcPct val="100000"/>
                        </a:lnSpc>
                        <a:spcBef>
                          <a:spcPts val="0"/>
                        </a:spcBef>
                        <a:spcAft>
                          <a:spcPts val="0"/>
                        </a:spcAft>
                        <a:buClr>
                          <a:srgbClr val="000000"/>
                        </a:buClr>
                        <a:buSzPts val="1600"/>
                        <a:buFont typeface="Arial"/>
                        <a:buNone/>
                      </a:pPr>
                      <a:r>
                        <a:rPr lang="ko-KR" sz="1600" u="none" cap="none" strike="noStrike"/>
                        <a:t>캐릭터가 나타나서 클릭해 보라고 유도하면 말풍선이 등장하여 질문에 대한 답을 생각해보게 유도함</a:t>
                      </a:r>
                      <a:endParaRPr sz="1400" u="none" cap="none" strike="noStrike"/>
                    </a:p>
                  </a:txBody>
                  <a:tcPr marT="25400" marB="25400" marR="57150" marL="5715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r>
            </a:tbl>
          </a:graphicData>
        </a:graphic>
      </p:graphicFrame>
      <p:grpSp>
        <p:nvGrpSpPr>
          <p:cNvPr id="213" name="Google Shape;213;p12"/>
          <p:cNvGrpSpPr/>
          <p:nvPr/>
        </p:nvGrpSpPr>
        <p:grpSpPr>
          <a:xfrm>
            <a:off x="6031537" y="3762703"/>
            <a:ext cx="2786642" cy="2195332"/>
            <a:chOff x="5497742" y="3385981"/>
            <a:chExt cx="2472612" cy="1763485"/>
          </a:xfrm>
        </p:grpSpPr>
        <p:sp>
          <p:nvSpPr>
            <p:cNvPr id="214" name="Google Shape;214;p12"/>
            <p:cNvSpPr/>
            <p:nvPr/>
          </p:nvSpPr>
          <p:spPr>
            <a:xfrm>
              <a:off x="5497742" y="3385981"/>
              <a:ext cx="2472612" cy="1763485"/>
            </a:xfrm>
            <a:prstGeom prst="wedgeEllipseCallout">
              <a:avLst>
                <a:gd fmla="val -20833" name="adj1"/>
                <a:gd fmla="val 62500" name="adj2"/>
              </a:avLst>
            </a:prstGeom>
            <a:noFill/>
            <a:ln cap="flat" cmpd="sng" w="25400">
              <a:solidFill>
                <a:srgbClr val="77777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Arial"/>
                <a:ea typeface="Arial"/>
                <a:cs typeface="Arial"/>
                <a:sym typeface="Arial"/>
              </a:endParaRPr>
            </a:p>
          </p:txBody>
        </p:sp>
        <p:sp>
          <p:nvSpPr>
            <p:cNvPr id="215" name="Google Shape;215;p12"/>
            <p:cNvSpPr txBox="1"/>
            <p:nvPr/>
          </p:nvSpPr>
          <p:spPr>
            <a:xfrm>
              <a:off x="5830890" y="3847647"/>
              <a:ext cx="1806315" cy="105584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200"/>
                <a:buFont typeface="Arial"/>
                <a:buNone/>
              </a:pPr>
              <a:r>
                <a:rPr b="0" i="0" lang="ko-KR" sz="1200" u="none" cap="none" strike="noStrike">
                  <a:solidFill>
                    <a:srgbClr val="000000"/>
                  </a:solidFill>
                  <a:latin typeface="Arial"/>
                  <a:ea typeface="Arial"/>
                  <a:cs typeface="Arial"/>
                  <a:sym typeface="Arial"/>
                </a:rPr>
                <a:t>(더 생각해보기)</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우리반 학생들이 가장 많이 느낀 감정은 어떤 감정인가요?</a:t>
              </a:r>
              <a:endParaRPr b="0" i="0" sz="18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3"/>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21" name="Google Shape;221;p13"/>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22" name="Google Shape;222;p13"/>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223" name="Google Shape;223;p13"/>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a:solidFill>
                  <a:srgbClr val="7F7F7F"/>
                </a:solidFill>
              </a:rPr>
              <a:t>출처: </a:t>
            </a:r>
            <a:r>
              <a:rPr lang="ko-KR"/>
              <a:t>국토교통부, 층간소음 예방 관리 가이드북</a:t>
            </a:r>
            <a:endParaRPr>
              <a:solidFill>
                <a:srgbClr val="7F7F7F"/>
              </a:solidFill>
            </a:endParaRPr>
          </a:p>
        </p:txBody>
      </p:sp>
      <p:sp>
        <p:nvSpPr>
          <p:cNvPr id="224" name="Google Shape;224;p13"/>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동영상 학습</a:t>
            </a:r>
            <a:endParaRPr/>
          </a:p>
        </p:txBody>
      </p:sp>
      <p:sp>
        <p:nvSpPr>
          <p:cNvPr id="225" name="Google Shape;225;p13"/>
          <p:cNvSpPr/>
          <p:nvPr/>
        </p:nvSpPr>
        <p:spPr>
          <a:xfrm>
            <a:off x="335233" y="1381790"/>
            <a:ext cx="8638714" cy="1231106"/>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뉴스로 보는 층간소음의 심각성</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26" name="Google Shape;226;p13"/>
          <p:cNvPicPr preferRelativeResize="0"/>
          <p:nvPr/>
        </p:nvPicPr>
        <p:blipFill rotWithShape="1">
          <a:blip r:embed="rId3">
            <a:alphaModFix/>
          </a:blip>
          <a:srcRect b="0" l="0" r="0" t="0"/>
          <a:stretch/>
        </p:blipFill>
        <p:spPr>
          <a:xfrm>
            <a:off x="1178184" y="2060132"/>
            <a:ext cx="7154053" cy="4073219"/>
          </a:xfrm>
          <a:prstGeom prst="rect">
            <a:avLst/>
          </a:prstGeom>
          <a:noFill/>
          <a:ln>
            <a:noFill/>
          </a:ln>
        </p:spPr>
      </p:pic>
      <p:sp>
        <p:nvSpPr>
          <p:cNvPr id="227" name="Google Shape;227;p13"/>
          <p:cNvSpPr/>
          <p:nvPr/>
        </p:nvSpPr>
        <p:spPr>
          <a:xfrm>
            <a:off x="4550712" y="6086854"/>
            <a:ext cx="449995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https://youtu.be/7zuLNUnUwnI?si=ncHXrvlO4R372dL-</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4"/>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33" name="Google Shape;233;p14"/>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34" name="Google Shape;234;p14"/>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263525" lvl="0" marL="285750" rtl="0" algn="ctr">
              <a:lnSpc>
                <a:spcPct val="90000"/>
              </a:lnSpc>
              <a:spcBef>
                <a:spcPts val="0"/>
              </a:spcBef>
              <a:spcAft>
                <a:spcPts val="0"/>
              </a:spcAft>
              <a:buClr>
                <a:srgbClr val="7F7F7F"/>
              </a:buClr>
              <a:buSzPts val="350"/>
              <a:buFont typeface="Calibri"/>
              <a:buNone/>
            </a:pPr>
            <a:r>
              <a:t/>
            </a:r>
            <a:endParaRPr sz="1400">
              <a:solidFill>
                <a:schemeClr val="dk1"/>
              </a:solidFill>
            </a:endParaRPr>
          </a:p>
          <a:p>
            <a:pPr indent="-285750" lvl="0" marL="285750" rtl="0" algn="ctr">
              <a:lnSpc>
                <a:spcPct val="90000"/>
              </a:lnSpc>
              <a:spcBef>
                <a:spcPts val="0"/>
              </a:spcBef>
              <a:spcAft>
                <a:spcPts val="0"/>
              </a:spcAft>
              <a:buSzPts val="350"/>
              <a:buFont typeface="Calibri"/>
              <a:buChar char="-"/>
            </a:pPr>
            <a:r>
              <a:rPr lang="ko-KR" sz="1400">
                <a:solidFill>
                  <a:schemeClr val="dk1"/>
                </a:solidFill>
              </a:rPr>
              <a:t>-빨간 박스 클릭 시 다음 페이지(아파트 같은 공동 주택은 왜 층간소음에 취약할까?)  나오게</a:t>
            </a:r>
            <a:endParaRPr sz="1400">
              <a:solidFill>
                <a:schemeClr val="dk1"/>
              </a:solidFill>
            </a:endParaRPr>
          </a:p>
        </p:txBody>
      </p:sp>
      <p:sp>
        <p:nvSpPr>
          <p:cNvPr id="235" name="Google Shape;235;p14"/>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sz="1400">
                <a:solidFill>
                  <a:schemeClr val="dk1"/>
                </a:solidFill>
              </a:rPr>
              <a:t>-소리환경의 번호 4-&gt;를 1로 바꾸기</a:t>
            </a:r>
            <a:endParaRPr sz="1400">
              <a:solidFill>
                <a:schemeClr val="dk1"/>
              </a:solidFill>
            </a:endParaRPr>
          </a:p>
        </p:txBody>
      </p:sp>
      <p:sp>
        <p:nvSpPr>
          <p:cNvPr id="236" name="Google Shape;236;p14"/>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t/>
            </a:r>
            <a:endParaRPr/>
          </a:p>
        </p:txBody>
      </p:sp>
      <p:sp>
        <p:nvSpPr>
          <p:cNvPr id="237" name="Google Shape;237;p14"/>
          <p:cNvSpPr/>
          <p:nvPr/>
        </p:nvSpPr>
        <p:spPr>
          <a:xfrm>
            <a:off x="335233" y="1472386"/>
            <a:ext cx="8638714" cy="9779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8" name="Google Shape;238;p14"/>
          <p:cNvGrpSpPr/>
          <p:nvPr/>
        </p:nvGrpSpPr>
        <p:grpSpPr>
          <a:xfrm>
            <a:off x="1556048" y="1055497"/>
            <a:ext cx="5824240" cy="2002347"/>
            <a:chOff x="1089025" y="2088697"/>
            <a:chExt cx="7153275" cy="2415246"/>
          </a:xfrm>
        </p:grpSpPr>
        <p:pic>
          <p:nvPicPr>
            <p:cNvPr id="239" name="Google Shape;239;p14"/>
            <p:cNvPicPr preferRelativeResize="0"/>
            <p:nvPr/>
          </p:nvPicPr>
          <p:blipFill rotWithShape="1">
            <a:blip r:embed="rId3">
              <a:alphaModFix/>
            </a:blip>
            <a:srcRect b="5339" l="0" r="0" t="4739"/>
            <a:stretch/>
          </p:blipFill>
          <p:spPr>
            <a:xfrm>
              <a:off x="1089025" y="2088697"/>
              <a:ext cx="7153275" cy="2415246"/>
            </a:xfrm>
            <a:prstGeom prst="rect">
              <a:avLst/>
            </a:prstGeom>
            <a:noFill/>
            <a:ln>
              <a:noFill/>
            </a:ln>
          </p:spPr>
        </p:pic>
        <p:sp>
          <p:nvSpPr>
            <p:cNvPr id="240" name="Google Shape;240;p14"/>
            <p:cNvSpPr/>
            <p:nvPr/>
          </p:nvSpPr>
          <p:spPr>
            <a:xfrm>
              <a:off x="1450428" y="3751755"/>
              <a:ext cx="3405351" cy="29429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pic>
        <p:nvPicPr>
          <p:cNvPr id="241" name="Google Shape;241;p14"/>
          <p:cNvPicPr preferRelativeResize="0"/>
          <p:nvPr/>
        </p:nvPicPr>
        <p:blipFill rotWithShape="1">
          <a:blip r:embed="rId4">
            <a:alphaModFix/>
          </a:blip>
          <a:srcRect b="0" l="0" r="0" t="0"/>
          <a:stretch/>
        </p:blipFill>
        <p:spPr>
          <a:xfrm>
            <a:off x="1944898" y="3035665"/>
            <a:ext cx="4735749" cy="379656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5"/>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47" name="Google Shape;247;p15"/>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48" name="Google Shape;248;p15"/>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249" name="Google Shape;249;p15"/>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a:solidFill>
                  <a:srgbClr val="7F7F7F"/>
                </a:solidFill>
              </a:rPr>
              <a:t>본문 출처: </a:t>
            </a:r>
            <a:r>
              <a:rPr lang="ko-KR"/>
              <a:t>국토교통부, 층간소음 예방 관리 가이드북</a:t>
            </a:r>
            <a:endParaRPr/>
          </a:p>
        </p:txBody>
      </p:sp>
      <p:sp>
        <p:nvSpPr>
          <p:cNvPr id="250" name="Google Shape;250;p15"/>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이론-동영상 학습</a:t>
            </a:r>
            <a:endParaRPr/>
          </a:p>
        </p:txBody>
      </p:sp>
      <p:sp>
        <p:nvSpPr>
          <p:cNvPr id="251" name="Google Shape;251;p15"/>
          <p:cNvSpPr/>
          <p:nvPr/>
        </p:nvSpPr>
        <p:spPr>
          <a:xfrm>
            <a:off x="2416597" y="5685299"/>
            <a:ext cx="467467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https://youtu.be/QX4SadnlKSo?si=RIWEzQA8B72H5kHi</a:t>
            </a:r>
            <a:endParaRPr b="0" i="0" sz="1400" u="none" cap="none" strike="noStrike">
              <a:solidFill>
                <a:srgbClr val="000000"/>
              </a:solidFill>
              <a:latin typeface="Arial"/>
              <a:ea typeface="Arial"/>
              <a:cs typeface="Arial"/>
              <a:sym typeface="Arial"/>
            </a:endParaRPr>
          </a:p>
        </p:txBody>
      </p:sp>
      <p:pic>
        <p:nvPicPr>
          <p:cNvPr id="252" name="Google Shape;252;p15"/>
          <p:cNvPicPr preferRelativeResize="0"/>
          <p:nvPr/>
        </p:nvPicPr>
        <p:blipFill rotWithShape="1">
          <a:blip r:embed="rId3">
            <a:alphaModFix/>
          </a:blip>
          <a:srcRect b="0" l="0" r="0" t="0"/>
          <a:stretch/>
        </p:blipFill>
        <p:spPr>
          <a:xfrm>
            <a:off x="1358461" y="1291226"/>
            <a:ext cx="6597869" cy="439407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6"/>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58" name="Google Shape;258;p16"/>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59" name="Google Shape;259;p16"/>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350"/>
              <a:buNone/>
            </a:pPr>
            <a:r>
              <a:rPr lang="ko-KR" sz="1400">
                <a:solidFill>
                  <a:schemeClr val="dk1"/>
                </a:solidFill>
              </a:rPr>
              <a:t>영상 시청 후 이를 정리하는 내용으로 본 슬라이드의 설명 제시</a:t>
            </a:r>
            <a:endParaRPr/>
          </a:p>
        </p:txBody>
      </p:sp>
      <p:sp>
        <p:nvSpPr>
          <p:cNvPr id="260" name="Google Shape;260;p16"/>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a:solidFill>
                  <a:srgbClr val="7F7F7F"/>
                </a:solidFill>
              </a:rPr>
              <a:t>본문 출처: </a:t>
            </a:r>
            <a:r>
              <a:rPr lang="ko-KR"/>
              <a:t>국토교통부, 층간소음 예방 관리 가이드북</a:t>
            </a:r>
            <a:endParaRPr/>
          </a:p>
        </p:txBody>
      </p:sp>
      <p:sp>
        <p:nvSpPr>
          <p:cNvPr id="261" name="Google Shape;261;p16"/>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이론-동영상 학습</a:t>
            </a:r>
            <a:endParaRPr/>
          </a:p>
        </p:txBody>
      </p:sp>
      <p:sp>
        <p:nvSpPr>
          <p:cNvPr id="262" name="Google Shape;262;p16"/>
          <p:cNvSpPr/>
          <p:nvPr/>
        </p:nvSpPr>
        <p:spPr>
          <a:xfrm>
            <a:off x="409908" y="2425623"/>
            <a:ext cx="8638714" cy="13234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아파트 같은 공동 주택은 왜 층간소음에 취약할까?</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우리나라 아파트의 대부분은 벽식 구조로 건설되어 충격음이 벽을 타고 전달되는 특성이 있다.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따라서 층간소음은 윗집에서만 발생하는 것이 아니라 옆집이나 대각선 등 다른 인접 세대에서 유발되는 경우가 있다.</a:t>
            </a:r>
            <a:endParaRPr b="1"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7"/>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68" name="Google Shape;268;p17"/>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69" name="Google Shape;269;p17"/>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263525" lvl="0" marL="285750" rtl="0" algn="ctr">
              <a:lnSpc>
                <a:spcPct val="90000"/>
              </a:lnSpc>
              <a:spcBef>
                <a:spcPts val="0"/>
              </a:spcBef>
              <a:spcAft>
                <a:spcPts val="0"/>
              </a:spcAft>
              <a:buClr>
                <a:srgbClr val="7F7F7F"/>
              </a:buClr>
              <a:buSzPts val="350"/>
              <a:buFont typeface="Calibri"/>
              <a:buNone/>
            </a:pPr>
            <a:r>
              <a:t/>
            </a:r>
            <a:endParaRPr sz="1400">
              <a:solidFill>
                <a:schemeClr val="dk1"/>
              </a:solidFill>
            </a:endParaRPr>
          </a:p>
          <a:p>
            <a:pPr indent="-285750" lvl="0" marL="285750" rtl="0" algn="ctr">
              <a:lnSpc>
                <a:spcPct val="90000"/>
              </a:lnSpc>
              <a:spcBef>
                <a:spcPts val="0"/>
              </a:spcBef>
              <a:spcAft>
                <a:spcPts val="0"/>
              </a:spcAft>
              <a:buSzPts val="350"/>
              <a:buFont typeface="Calibri"/>
              <a:buChar char="-"/>
            </a:pPr>
            <a:r>
              <a:rPr lang="ko-KR" sz="1400">
                <a:solidFill>
                  <a:schemeClr val="dk1"/>
                </a:solidFill>
              </a:rPr>
              <a:t>- 소음을 줄이기 위해 필요한 노력 말풍선 하나씩 클릭하면 나오게</a:t>
            </a:r>
            <a:endParaRPr sz="1400">
              <a:solidFill>
                <a:schemeClr val="dk1"/>
              </a:solidFill>
            </a:endParaRPr>
          </a:p>
        </p:txBody>
      </p:sp>
      <p:sp>
        <p:nvSpPr>
          <p:cNvPr id="270" name="Google Shape;270;p17"/>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sz="1400">
                <a:solidFill>
                  <a:schemeClr val="dk1"/>
                </a:solidFill>
              </a:rPr>
              <a:t>-소리환경의 번호 4-&gt;를 1로 바꾸기</a:t>
            </a:r>
            <a:endParaRPr sz="1400">
              <a:solidFill>
                <a:schemeClr val="dk1"/>
              </a:solidFill>
            </a:endParaRPr>
          </a:p>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271" name="Google Shape;271;p17"/>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t/>
            </a:r>
            <a:endParaRPr/>
          </a:p>
        </p:txBody>
      </p:sp>
      <p:sp>
        <p:nvSpPr>
          <p:cNvPr id="272" name="Google Shape;272;p17"/>
          <p:cNvSpPr/>
          <p:nvPr/>
        </p:nvSpPr>
        <p:spPr>
          <a:xfrm>
            <a:off x="335233" y="1472386"/>
            <a:ext cx="8638714" cy="9779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3" name="Google Shape;273;p17"/>
          <p:cNvPicPr preferRelativeResize="0"/>
          <p:nvPr/>
        </p:nvPicPr>
        <p:blipFill rotWithShape="1">
          <a:blip r:embed="rId3">
            <a:alphaModFix/>
          </a:blip>
          <a:srcRect b="5339" l="0" r="0" t="4739"/>
          <a:stretch/>
        </p:blipFill>
        <p:spPr>
          <a:xfrm>
            <a:off x="1650641" y="1071576"/>
            <a:ext cx="5824240" cy="2002347"/>
          </a:xfrm>
          <a:prstGeom prst="rect">
            <a:avLst/>
          </a:prstGeom>
          <a:noFill/>
          <a:ln>
            <a:noFill/>
          </a:ln>
        </p:spPr>
      </p:pic>
      <p:pic>
        <p:nvPicPr>
          <p:cNvPr id="274" name="Google Shape;274;p17"/>
          <p:cNvPicPr preferRelativeResize="0"/>
          <p:nvPr/>
        </p:nvPicPr>
        <p:blipFill rotWithShape="1">
          <a:blip r:embed="rId4">
            <a:alphaModFix/>
          </a:blip>
          <a:srcRect b="0" l="0" r="0" t="0"/>
          <a:stretch/>
        </p:blipFill>
        <p:spPr>
          <a:xfrm>
            <a:off x="1944898" y="3035665"/>
            <a:ext cx="4735749" cy="3796569"/>
          </a:xfrm>
          <a:prstGeom prst="rect">
            <a:avLst/>
          </a:prstGeom>
          <a:noFill/>
          <a:ln>
            <a:noFill/>
          </a:ln>
        </p:spPr>
      </p:pic>
      <p:sp>
        <p:nvSpPr>
          <p:cNvPr id="275" name="Google Shape;275;p17"/>
          <p:cNvSpPr/>
          <p:nvPr/>
        </p:nvSpPr>
        <p:spPr>
          <a:xfrm>
            <a:off x="1790104" y="3122948"/>
            <a:ext cx="4085179" cy="3141218"/>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18"/>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81" name="Google Shape;281;p18"/>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82" name="Google Shape;282;p18"/>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283" name="Google Shape;283;p18"/>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sz="1200" u="sng">
                <a:solidFill>
                  <a:schemeClr val="hlink"/>
                </a:solidFill>
                <a:latin typeface="Arial"/>
                <a:ea typeface="Arial"/>
                <a:cs typeface="Arial"/>
                <a:sym typeface="Arial"/>
                <a:hlinkClick r:id="rId3"/>
              </a:rPr>
              <a:t>- 뉴스 지면 같은 이미지로 구현 가능한가요?</a:t>
            </a:r>
            <a:endParaRPr sz="1200" u="sng">
              <a:solidFill>
                <a:schemeClr val="hlink"/>
              </a:solidFill>
              <a:latin typeface="Arial"/>
              <a:ea typeface="Arial"/>
              <a:cs typeface="Arial"/>
              <a:sym typeface="Arial"/>
              <a:hlinkClick r:id="rId4"/>
            </a:endParaRPr>
          </a:p>
          <a:p>
            <a:pPr indent="-406400" lvl="0" marL="406400" rtl="0" algn="just">
              <a:lnSpc>
                <a:spcPct val="160000"/>
              </a:lnSpc>
              <a:spcBef>
                <a:spcPts val="0"/>
              </a:spcBef>
              <a:spcAft>
                <a:spcPts val="0"/>
              </a:spcAft>
              <a:buSzPts val="1100"/>
              <a:buNone/>
            </a:pPr>
            <a:r>
              <a:rPr lang="ko-KR" sz="1200" u="sng">
                <a:solidFill>
                  <a:schemeClr val="hlink"/>
                </a:solidFill>
                <a:latin typeface="Arial"/>
                <a:ea typeface="Arial"/>
                <a:cs typeface="Arial"/>
                <a:sym typeface="Arial"/>
                <a:hlinkClick r:id="rId5"/>
              </a:rPr>
              <a:t>-출처: </a:t>
            </a:r>
            <a:endParaRPr/>
          </a:p>
          <a:p>
            <a:pPr indent="-406400" lvl="0" marL="406400" rtl="0" algn="just">
              <a:lnSpc>
                <a:spcPct val="160000"/>
              </a:lnSpc>
              <a:spcBef>
                <a:spcPts val="0"/>
              </a:spcBef>
              <a:spcAft>
                <a:spcPts val="0"/>
              </a:spcAft>
              <a:buSzPts val="1100"/>
              <a:buNone/>
            </a:pPr>
            <a:r>
              <a:rPr lang="ko-KR" sz="1200" u="sng">
                <a:solidFill>
                  <a:schemeClr val="hlink"/>
                </a:solidFill>
                <a:latin typeface="Arial"/>
                <a:ea typeface="Arial"/>
                <a:cs typeface="Arial"/>
                <a:sym typeface="Arial"/>
                <a:hlinkClick r:id="rId6"/>
              </a:rPr>
              <a:t>이해와 배려로 완성하는 층간소음 해결 방법! - 국민이 말하는 정책 | 뉴스 | 대한민국 정책브리핑 (korea.kr)</a:t>
            </a:r>
            <a:endParaRPr sz="1200">
              <a:latin typeface="Arial"/>
              <a:ea typeface="Arial"/>
              <a:cs typeface="Arial"/>
              <a:sym typeface="Arial"/>
            </a:endParaRPr>
          </a:p>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284" name="Google Shape;284;p18"/>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뉴스로 더 알아보기</a:t>
            </a:r>
            <a:endParaRPr/>
          </a:p>
        </p:txBody>
      </p:sp>
      <p:sp>
        <p:nvSpPr>
          <p:cNvPr id="285" name="Google Shape;285;p18"/>
          <p:cNvSpPr/>
          <p:nvPr/>
        </p:nvSpPr>
        <p:spPr>
          <a:xfrm>
            <a:off x="4271374" y="4598838"/>
            <a:ext cx="5622900" cy="7386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층간소음 이웃사이센터</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 공동주택 입주자 간 층간소음 갈등 완화에 필요한 서비스를</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ko-KR" sz="1400" u="none" cap="none" strike="noStrike">
                <a:solidFill>
                  <a:srgbClr val="000000"/>
                </a:solidFill>
                <a:latin typeface="Arial"/>
                <a:ea typeface="Arial"/>
                <a:cs typeface="Arial"/>
                <a:sym typeface="Arial"/>
              </a:rPr>
              <a:t>제공하는 ‘중재상담 센터’</a:t>
            </a:r>
            <a:endParaRPr b="0" i="0" sz="1400" u="none" cap="none" strike="noStrike">
              <a:solidFill>
                <a:srgbClr val="000000"/>
              </a:solidFill>
              <a:latin typeface="Arial"/>
              <a:ea typeface="Arial"/>
              <a:cs typeface="Arial"/>
              <a:sym typeface="Arial"/>
            </a:endParaRPr>
          </a:p>
        </p:txBody>
      </p:sp>
      <p:sp>
        <p:nvSpPr>
          <p:cNvPr id="286" name="Google Shape;286;p18"/>
          <p:cNvSpPr/>
          <p:nvPr/>
        </p:nvSpPr>
        <p:spPr>
          <a:xfrm>
            <a:off x="567448" y="1572585"/>
            <a:ext cx="8460828" cy="298543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ko-KR" sz="2000" u="none" cap="none" strike="noStrike">
                <a:solidFill>
                  <a:srgbClr val="000000"/>
                </a:solidFill>
                <a:latin typeface="Arial"/>
                <a:ea typeface="Arial"/>
                <a:cs typeface="Arial"/>
                <a:sym typeface="Arial"/>
              </a:rPr>
              <a:t>뉴스 제목: 이해와 배려로 완성하는 층간소음 해결 방법</a:t>
            </a:r>
            <a:endParaRPr b="1"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환경부 산하 한국환경공단에서 운영하는 층간소음 이웃사이센터는 ‘공동주택 입주자 간 층간소음 갈등 완화에 필요한 서비스를 제공하는 중재 상담센터’라는 설명 아래 운영되는 곳으로 정밀한 소음 측정과 상담을 통해 층간소음 해결에 도움을 주고 있는 곳이다. 이웃사이센터의 도움을 받기 위해서는 일정 조건을 갖춰야 하는데 주택법과 같은 법 시행령에서 이야기하는 주택의 기준과 측정 가능한 소음이어야 한다.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 전화 상담은 평일 오전 9시~오후 6시, 콜센터(1661-2642)를 통해 가능하고, 방문 상담은 인터넷 또는 콜센터를 통해 사전 접수를 진행해야 가능하다.실제로 이웃사이센터의 도움을 받아 소음 측정 후 분쟁을 해결해본 경험이 있는 지인은 방문 측정까지 절차가 있어 시간이 조금 소요되었지만, 정확한 자료를 바탕으로 소음 발생 세대와 이야기하니 생각보다 쉽게 문제가 해결되었다며 “법적 절차나 이사를 진행했다면 시간과 비용이 훨씬 많이 들었을 텐데 만족스러운 결과를 얻었다”라고 이야기했다.</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[출처] 대한민국 정책브리핑(2024.06.20.) (www.korea.kr)</a:t>
            </a:r>
            <a:endParaRPr b="0" i="0" sz="1400" u="none" cap="none" strike="noStrike">
              <a:solidFill>
                <a:srgbClr val="000000"/>
              </a:solidFill>
              <a:latin typeface="Arial"/>
              <a:ea typeface="Arial"/>
              <a:cs typeface="Arial"/>
              <a:sym typeface="Arial"/>
            </a:endParaRPr>
          </a:p>
        </p:txBody>
      </p:sp>
      <p:graphicFrame>
        <p:nvGraphicFramePr>
          <p:cNvPr id="287" name="Google Shape;287;p18"/>
          <p:cNvGraphicFramePr/>
          <p:nvPr/>
        </p:nvGraphicFramePr>
        <p:xfrm>
          <a:off x="9350373" y="926740"/>
          <a:ext cx="3000000" cy="3000000"/>
        </p:xfrm>
        <a:graphic>
          <a:graphicData uri="http://schemas.openxmlformats.org/drawingml/2006/table">
            <a:tbl>
              <a:tblPr>
                <a:noFill/>
                <a:tableStyleId>{B7AC3C01-4F19-4408-8765-71602E372CA5}</a:tableStyleId>
              </a:tblPr>
              <a:tblGrid>
                <a:gridCol w="568800"/>
                <a:gridCol w="2037875"/>
              </a:tblGrid>
              <a:tr h="460625">
                <a:tc>
                  <a:txBody>
                    <a:bodyPr/>
                    <a:lstStyle/>
                    <a:p>
                      <a:pPr indent="0" lvl="0" marL="0" marR="0" rtl="0" algn="ctr">
                        <a:lnSpc>
                          <a:spcPct val="100000"/>
                        </a:lnSpc>
                        <a:spcBef>
                          <a:spcPts val="0"/>
                        </a:spcBef>
                        <a:spcAft>
                          <a:spcPts val="0"/>
                        </a:spcAft>
                        <a:buClr>
                          <a:srgbClr val="000000"/>
                        </a:buClr>
                        <a:buSzPts val="1600"/>
                        <a:buFont typeface="Arial"/>
                        <a:buNone/>
                      </a:pPr>
                      <a:r>
                        <a:rPr b="1" i="0" lang="ko-KR" sz="1600" u="none" cap="none" strike="noStrike">
                          <a:solidFill>
                            <a:srgbClr val="000000"/>
                          </a:solidFill>
                          <a:latin typeface="Arial"/>
                          <a:ea typeface="Arial"/>
                          <a:cs typeface="Arial"/>
                          <a:sym typeface="Arial"/>
                        </a:rPr>
                        <a:t>1</a:t>
                      </a:r>
                      <a:endParaRPr sz="4000" u="none" cap="none" strike="noStrike"/>
                    </a:p>
                  </a:txBody>
                  <a:tcPr marT="25400" marB="2540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빨간 네모 클릭</a:t>
                      </a:r>
                      <a:endParaRPr sz="1600" u="none" cap="none" strike="noStrike"/>
                    </a:p>
                  </a:txBody>
                  <a:tcPr marT="25400" marB="25400" marR="57150" marL="5715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r>
              <a:tr h="761700">
                <a:tc>
                  <a:txBody>
                    <a:bodyPr/>
                    <a:lstStyle/>
                    <a:p>
                      <a:pPr indent="0" lvl="0" marL="0" marR="0" rtl="0" algn="ctr">
                        <a:lnSpc>
                          <a:spcPct val="100000"/>
                        </a:lnSpc>
                        <a:spcBef>
                          <a:spcPts val="0"/>
                        </a:spcBef>
                        <a:spcAft>
                          <a:spcPts val="0"/>
                        </a:spcAft>
                        <a:buClr>
                          <a:srgbClr val="000000"/>
                        </a:buClr>
                        <a:buSzPts val="2000"/>
                        <a:buFont typeface="Arial"/>
                        <a:buNone/>
                      </a:pPr>
                      <a:r>
                        <a:rPr lang="ko-KR" sz="2000" u="none" cap="none" strike="noStrike"/>
                        <a:t>2</a:t>
                      </a:r>
                      <a:endParaRPr sz="2000" u="none" cap="none" strike="noStrike"/>
                    </a:p>
                  </a:txBody>
                  <a:tcPr marT="25400" marB="2540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DD4EA"/>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ko-KR" sz="1400" u="none" cap="none" strike="noStrike"/>
                        <a:t>층간소음 이웃사이센터 문구 등장</a:t>
                      </a:r>
                      <a:endParaRPr sz="1400" u="none" cap="none" strike="noStrike"/>
                    </a:p>
                  </a:txBody>
                  <a:tcPr marT="25400" marB="25400" marR="57150" marL="5715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DD4EA"/>
                    </a:solidFill>
                  </a:tcPr>
                </a:tc>
              </a:tr>
            </a:tbl>
          </a:graphicData>
        </a:graphic>
      </p:graphicFrame>
      <p:sp>
        <p:nvSpPr>
          <p:cNvPr id="288" name="Google Shape;288;p18"/>
          <p:cNvSpPr/>
          <p:nvPr/>
        </p:nvSpPr>
        <p:spPr>
          <a:xfrm>
            <a:off x="4271386" y="4598838"/>
            <a:ext cx="2874600" cy="2943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2"/>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51" name="Google Shape;51;p2"/>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52" name="Google Shape;52;p2"/>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228600" lvl="0" marL="457200" rtl="0" algn="ctr">
              <a:lnSpc>
                <a:spcPct val="100000"/>
              </a:lnSpc>
              <a:spcBef>
                <a:spcPts val="1000"/>
              </a:spcBef>
              <a:spcAft>
                <a:spcPts val="0"/>
              </a:spcAft>
              <a:buSzPts val="1100"/>
              <a:buNone/>
            </a:pPr>
            <a:r>
              <a:t/>
            </a:r>
            <a:endParaRPr>
              <a:solidFill>
                <a:schemeClr val="accent1"/>
              </a:solidFill>
            </a:endParaRPr>
          </a:p>
          <a:p>
            <a:pPr indent="-228600" lvl="0" marL="457200" rtl="0" algn="l">
              <a:lnSpc>
                <a:spcPct val="100000"/>
              </a:lnSpc>
              <a:spcBef>
                <a:spcPts val="1000"/>
              </a:spcBef>
              <a:spcAft>
                <a:spcPts val="0"/>
              </a:spcAft>
              <a:buSzPts val="1100"/>
              <a:buNone/>
            </a:pPr>
            <a:r>
              <a:rPr lang="ko-KR">
                <a:solidFill>
                  <a:srgbClr val="3313F5"/>
                </a:solidFill>
              </a:rPr>
              <a:t>AI DT요청사항: 집 안의 요소들을 사람 얼굴 그림의 “-” 옆에 끌어다 놓을 수 있게 해주세요.  </a:t>
            </a:r>
            <a:endParaRPr/>
          </a:p>
          <a:p>
            <a:pPr indent="-228600" lvl="0" marL="457200" rtl="0" algn="l">
              <a:lnSpc>
                <a:spcPct val="100000"/>
              </a:lnSpc>
              <a:spcBef>
                <a:spcPts val="1000"/>
              </a:spcBef>
              <a:spcAft>
                <a:spcPts val="0"/>
              </a:spcAft>
              <a:buSzPts val="1100"/>
              <a:buNone/>
            </a:pPr>
            <a:r>
              <a:rPr lang="ko-KR"/>
              <a:t>감각기관과 관련성 있는 것(빛/공기/열, 습도/소리) 줄긋기 활동 정답:</a:t>
            </a:r>
            <a:endParaRPr/>
          </a:p>
          <a:p>
            <a:pPr indent="-228600" lvl="0" marL="457200" rtl="0" algn="l">
              <a:lnSpc>
                <a:spcPct val="100000"/>
              </a:lnSpc>
              <a:spcBef>
                <a:spcPts val="1000"/>
              </a:spcBef>
              <a:spcAft>
                <a:spcPts val="0"/>
              </a:spcAft>
              <a:buSzPts val="1100"/>
              <a:buNone/>
            </a:pPr>
            <a:r>
              <a:rPr lang="ko-KR"/>
              <a:t>눈-시각-빛 </a:t>
            </a:r>
            <a:endParaRPr/>
          </a:p>
          <a:p>
            <a:pPr indent="-228600" lvl="0" marL="457200" rtl="0" algn="l">
              <a:lnSpc>
                <a:spcPct val="100000"/>
              </a:lnSpc>
              <a:spcBef>
                <a:spcPts val="1000"/>
              </a:spcBef>
              <a:spcAft>
                <a:spcPts val="0"/>
              </a:spcAft>
              <a:buSzPts val="1100"/>
              <a:buNone/>
            </a:pPr>
            <a:r>
              <a:rPr lang="ko-KR"/>
              <a:t>코-후각-공기 </a:t>
            </a:r>
            <a:endParaRPr/>
          </a:p>
          <a:p>
            <a:pPr indent="-228600" lvl="0" marL="457200" rtl="0" algn="l">
              <a:lnSpc>
                <a:spcPct val="100000"/>
              </a:lnSpc>
              <a:spcBef>
                <a:spcPts val="1000"/>
              </a:spcBef>
              <a:spcAft>
                <a:spcPts val="0"/>
              </a:spcAft>
              <a:buSzPts val="1100"/>
              <a:buNone/>
            </a:pPr>
            <a:r>
              <a:rPr lang="ko-KR"/>
              <a:t>피부-촉각-열, 습도 </a:t>
            </a:r>
            <a:endParaRPr/>
          </a:p>
          <a:p>
            <a:pPr indent="-228600" lvl="0" marL="457200" rtl="0" algn="l">
              <a:lnSpc>
                <a:spcPct val="100000"/>
              </a:lnSpc>
              <a:spcBef>
                <a:spcPts val="1000"/>
              </a:spcBef>
              <a:spcAft>
                <a:spcPts val="0"/>
              </a:spcAft>
              <a:buSzPts val="1100"/>
              <a:buNone/>
            </a:pPr>
            <a:r>
              <a:rPr lang="ko-KR"/>
              <a:t>귀-청각-소리 </a:t>
            </a:r>
            <a:endParaRPr/>
          </a:p>
          <a:p>
            <a:pPr indent="0" lvl="0" marL="0" rtl="0" algn="ctr">
              <a:lnSpc>
                <a:spcPct val="90000"/>
              </a:lnSpc>
              <a:spcBef>
                <a:spcPts val="0"/>
              </a:spcBef>
              <a:spcAft>
                <a:spcPts val="0"/>
              </a:spcAft>
              <a:buClr>
                <a:srgbClr val="7F7F7F"/>
              </a:buClr>
              <a:buSzPts val="275"/>
              <a:buNone/>
            </a:pPr>
            <a:r>
              <a:t/>
            </a:r>
            <a:endParaRPr/>
          </a:p>
        </p:txBody>
      </p:sp>
      <p:sp>
        <p:nvSpPr>
          <p:cNvPr id="53" name="Google Shape;53;p2"/>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a:solidFill>
                  <a:srgbClr val="7F7F7F"/>
                </a:solidFill>
              </a:rPr>
              <a:t>그림 요청사항: 제가 핀터레스트에서 적당한 그림을 캡쳐해왔어요</a:t>
            </a:r>
            <a:r>
              <a:rPr lang="ko-KR"/>
              <a:t>.</a:t>
            </a:r>
            <a:r>
              <a:rPr lang="ko-KR">
                <a:solidFill>
                  <a:srgbClr val="7F7F7F"/>
                </a:solidFill>
              </a:rPr>
              <a:t> 저작권 문제가 있을 수 있으니 비슷하게 </a:t>
            </a:r>
            <a:r>
              <a:rPr lang="ko-KR"/>
              <a:t>그려주세요. 이 그림에는 귀가 없는데요. 청각을 표현할 수 있게 </a:t>
            </a:r>
            <a:r>
              <a:rPr lang="ko-KR">
                <a:solidFill>
                  <a:srgbClr val="7F7F7F"/>
                </a:solidFill>
              </a:rPr>
              <a:t>귀를 그려주세요.</a:t>
            </a:r>
            <a:endParaRPr>
              <a:solidFill>
                <a:srgbClr val="7F7F7F"/>
              </a:solidFill>
            </a:endParaRPr>
          </a:p>
        </p:txBody>
      </p:sp>
      <p:sp>
        <p:nvSpPr>
          <p:cNvPr id="54" name="Google Shape;54;p2"/>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이론-동기유발</a:t>
            </a:r>
            <a:endParaRPr/>
          </a:p>
        </p:txBody>
      </p:sp>
      <p:sp>
        <p:nvSpPr>
          <p:cNvPr id="55" name="Google Shape;55;p2"/>
          <p:cNvSpPr/>
          <p:nvPr/>
        </p:nvSpPr>
        <p:spPr>
          <a:xfrm>
            <a:off x="286493" y="1396677"/>
            <a:ext cx="8638714" cy="4832092"/>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우리는 공간이 일정한 조건을 충족할 때 비로소 쾌적함을 느낄 수 있답니다.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신체기관에 이와 관련된 쾌적한 주거 환경과 관련된 요소를 끌어 끌어 놓아 봅시다.</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sng"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 name="Google Shape;56;p2"/>
          <p:cNvGrpSpPr/>
          <p:nvPr/>
        </p:nvGrpSpPr>
        <p:grpSpPr>
          <a:xfrm>
            <a:off x="616597" y="2902724"/>
            <a:ext cx="4693404" cy="2014537"/>
            <a:chOff x="2249790" y="4032218"/>
            <a:chExt cx="4693404" cy="2014537"/>
          </a:xfrm>
        </p:grpSpPr>
        <p:pic>
          <p:nvPicPr>
            <p:cNvPr id="57" name="Google Shape;57;p2"/>
            <p:cNvPicPr preferRelativeResize="0"/>
            <p:nvPr/>
          </p:nvPicPr>
          <p:blipFill rotWithShape="1">
            <a:blip r:embed="rId3">
              <a:alphaModFix/>
            </a:blip>
            <a:srcRect b="0" l="0" r="0" t="0"/>
            <a:stretch/>
          </p:blipFill>
          <p:spPr>
            <a:xfrm>
              <a:off x="3959256" y="4032218"/>
              <a:ext cx="1797732" cy="1983304"/>
            </a:xfrm>
            <a:prstGeom prst="rect">
              <a:avLst/>
            </a:prstGeom>
            <a:noFill/>
            <a:ln>
              <a:noFill/>
            </a:ln>
          </p:spPr>
        </p:pic>
        <p:grpSp>
          <p:nvGrpSpPr>
            <p:cNvPr id="58" name="Google Shape;58;p2"/>
            <p:cNvGrpSpPr/>
            <p:nvPr/>
          </p:nvGrpSpPr>
          <p:grpSpPr>
            <a:xfrm>
              <a:off x="2249790" y="4586062"/>
              <a:ext cx="4693404" cy="1460693"/>
              <a:chOff x="2249790" y="4586062"/>
              <a:chExt cx="4693404" cy="1460693"/>
            </a:xfrm>
          </p:grpSpPr>
          <p:cxnSp>
            <p:nvCxnSpPr>
              <p:cNvPr id="59" name="Google Shape;59;p2"/>
              <p:cNvCxnSpPr/>
              <p:nvPr/>
            </p:nvCxnSpPr>
            <p:spPr>
              <a:xfrm flipH="1" rot="10800000">
                <a:off x="5103845" y="4739951"/>
                <a:ext cx="653143" cy="283919"/>
              </a:xfrm>
              <a:prstGeom prst="straightConnector1">
                <a:avLst/>
              </a:prstGeom>
              <a:noFill/>
              <a:ln cap="flat" cmpd="sng" w="9525">
                <a:solidFill>
                  <a:schemeClr val="dk1"/>
                </a:solidFill>
                <a:prstDash val="solid"/>
                <a:round/>
                <a:headEnd len="sm" w="sm" type="none"/>
                <a:tailEnd len="med" w="med" type="triangle"/>
              </a:ln>
            </p:spPr>
          </p:cxnSp>
          <p:sp>
            <p:nvSpPr>
              <p:cNvPr id="60" name="Google Shape;60;p2"/>
              <p:cNvSpPr txBox="1"/>
              <p:nvPr/>
            </p:nvSpPr>
            <p:spPr>
              <a:xfrm>
                <a:off x="5677684" y="4586062"/>
                <a:ext cx="114510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눈: 시각-</a:t>
                </a:r>
                <a:endParaRPr b="0" i="0" sz="1400" u="none" cap="none" strike="noStrike">
                  <a:solidFill>
                    <a:srgbClr val="000000"/>
                  </a:solidFill>
                  <a:latin typeface="Arial"/>
                  <a:ea typeface="Arial"/>
                  <a:cs typeface="Arial"/>
                  <a:sym typeface="Arial"/>
                </a:endParaRPr>
              </a:p>
            </p:txBody>
          </p:sp>
          <p:cxnSp>
            <p:nvCxnSpPr>
              <p:cNvPr id="61" name="Google Shape;61;p2"/>
              <p:cNvCxnSpPr/>
              <p:nvPr/>
            </p:nvCxnSpPr>
            <p:spPr>
              <a:xfrm>
                <a:off x="4858122" y="5172295"/>
                <a:ext cx="1046477" cy="152910"/>
              </a:xfrm>
              <a:prstGeom prst="straightConnector1">
                <a:avLst/>
              </a:prstGeom>
              <a:noFill/>
              <a:ln cap="flat" cmpd="sng" w="9525">
                <a:solidFill>
                  <a:schemeClr val="dk1"/>
                </a:solidFill>
                <a:prstDash val="solid"/>
                <a:round/>
                <a:headEnd len="sm" w="sm" type="none"/>
                <a:tailEnd len="med" w="med" type="triangle"/>
              </a:ln>
            </p:spPr>
          </p:cxnSp>
          <p:sp>
            <p:nvSpPr>
              <p:cNvPr id="62" name="Google Shape;62;p2"/>
              <p:cNvSpPr txBox="1"/>
              <p:nvPr/>
            </p:nvSpPr>
            <p:spPr>
              <a:xfrm>
                <a:off x="5896717" y="5203368"/>
                <a:ext cx="1046477"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코: 후각-</a:t>
                </a:r>
                <a:endParaRPr b="0" i="0" sz="1400" u="none" cap="none" strike="noStrike">
                  <a:solidFill>
                    <a:srgbClr val="000000"/>
                  </a:solidFill>
                  <a:latin typeface="Arial"/>
                  <a:ea typeface="Arial"/>
                  <a:cs typeface="Arial"/>
                  <a:sym typeface="Arial"/>
                </a:endParaRPr>
              </a:p>
            </p:txBody>
          </p:sp>
          <p:cxnSp>
            <p:nvCxnSpPr>
              <p:cNvPr id="63" name="Google Shape;63;p2"/>
              <p:cNvCxnSpPr/>
              <p:nvPr/>
            </p:nvCxnSpPr>
            <p:spPr>
              <a:xfrm flipH="1">
                <a:off x="3636962" y="5357256"/>
                <a:ext cx="821119" cy="354028"/>
              </a:xfrm>
              <a:prstGeom prst="straightConnector1">
                <a:avLst/>
              </a:prstGeom>
              <a:noFill/>
              <a:ln cap="flat" cmpd="sng" w="9525">
                <a:solidFill>
                  <a:schemeClr val="dk1"/>
                </a:solidFill>
                <a:prstDash val="solid"/>
                <a:round/>
                <a:headEnd len="sm" w="sm" type="none"/>
                <a:tailEnd len="med" w="med" type="triangle"/>
              </a:ln>
            </p:spPr>
          </p:cxnSp>
          <p:sp>
            <p:nvSpPr>
              <p:cNvPr id="64" name="Google Shape;64;p2"/>
              <p:cNvSpPr txBox="1"/>
              <p:nvPr/>
            </p:nvSpPr>
            <p:spPr>
              <a:xfrm>
                <a:off x="2966893" y="5738978"/>
                <a:ext cx="131739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피부: 촉각-</a:t>
                </a:r>
                <a:endParaRPr b="0" i="0" sz="1400" u="none" cap="none" strike="noStrike">
                  <a:solidFill>
                    <a:srgbClr val="000000"/>
                  </a:solidFill>
                  <a:latin typeface="Arial"/>
                  <a:ea typeface="Arial"/>
                  <a:cs typeface="Arial"/>
                  <a:sym typeface="Arial"/>
                </a:endParaRPr>
              </a:p>
            </p:txBody>
          </p:sp>
          <p:cxnSp>
            <p:nvCxnSpPr>
              <p:cNvPr id="65" name="Google Shape;65;p2"/>
              <p:cNvCxnSpPr/>
              <p:nvPr/>
            </p:nvCxnSpPr>
            <p:spPr>
              <a:xfrm flipH="1">
                <a:off x="3548696" y="4983643"/>
                <a:ext cx="735588" cy="40227"/>
              </a:xfrm>
              <a:prstGeom prst="straightConnector1">
                <a:avLst/>
              </a:prstGeom>
              <a:noFill/>
              <a:ln cap="flat" cmpd="sng" w="9525">
                <a:solidFill>
                  <a:schemeClr val="dk1"/>
                </a:solidFill>
                <a:prstDash val="solid"/>
                <a:round/>
                <a:headEnd len="sm" w="sm" type="none"/>
                <a:tailEnd len="med" w="med" type="triangle"/>
              </a:ln>
            </p:spPr>
          </p:cxnSp>
          <p:sp>
            <p:nvSpPr>
              <p:cNvPr id="66" name="Google Shape;66;p2"/>
              <p:cNvSpPr txBox="1"/>
              <p:nvPr/>
            </p:nvSpPr>
            <p:spPr>
              <a:xfrm>
                <a:off x="2249790" y="4905027"/>
                <a:ext cx="112722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귀: 청각-</a:t>
                </a:r>
                <a:endParaRPr b="0" i="0" sz="1400" u="none" cap="none" strike="noStrike">
                  <a:solidFill>
                    <a:srgbClr val="000000"/>
                  </a:solidFill>
                  <a:latin typeface="Arial"/>
                  <a:ea typeface="Arial"/>
                  <a:cs typeface="Arial"/>
                  <a:sym typeface="Arial"/>
                </a:endParaRPr>
              </a:p>
            </p:txBody>
          </p:sp>
        </p:grpSp>
      </p:grpSp>
      <p:grpSp>
        <p:nvGrpSpPr>
          <p:cNvPr id="67" name="Google Shape;67;p2"/>
          <p:cNvGrpSpPr/>
          <p:nvPr/>
        </p:nvGrpSpPr>
        <p:grpSpPr>
          <a:xfrm>
            <a:off x="5501565" y="2437995"/>
            <a:ext cx="3111676" cy="3209612"/>
            <a:chOff x="5813531" y="1465264"/>
            <a:chExt cx="3111676" cy="3209612"/>
          </a:xfrm>
        </p:grpSpPr>
        <p:grpSp>
          <p:nvGrpSpPr>
            <p:cNvPr id="68" name="Google Shape;68;p2"/>
            <p:cNvGrpSpPr/>
            <p:nvPr/>
          </p:nvGrpSpPr>
          <p:grpSpPr>
            <a:xfrm>
              <a:off x="5838137" y="1465264"/>
              <a:ext cx="2867025" cy="2990850"/>
              <a:chOff x="5838137" y="1465264"/>
              <a:chExt cx="2867025" cy="2990850"/>
            </a:xfrm>
          </p:grpSpPr>
          <p:pic>
            <p:nvPicPr>
              <p:cNvPr id="69" name="Google Shape;69;p2"/>
              <p:cNvPicPr preferRelativeResize="0"/>
              <p:nvPr/>
            </p:nvPicPr>
            <p:blipFill rotWithShape="1">
              <a:blip r:embed="rId4">
                <a:alphaModFix/>
              </a:blip>
              <a:srcRect b="0" l="0" r="0" t="0"/>
              <a:stretch/>
            </p:blipFill>
            <p:spPr>
              <a:xfrm>
                <a:off x="5838137" y="1465264"/>
                <a:ext cx="2867025" cy="2990850"/>
              </a:xfrm>
              <a:prstGeom prst="rect">
                <a:avLst/>
              </a:prstGeom>
              <a:noFill/>
              <a:ln>
                <a:noFill/>
              </a:ln>
            </p:spPr>
          </p:pic>
          <p:sp>
            <p:nvSpPr>
              <p:cNvPr id="70" name="Google Shape;70;p2"/>
              <p:cNvSpPr txBox="1"/>
              <p:nvPr/>
            </p:nvSpPr>
            <p:spPr>
              <a:xfrm>
                <a:off x="6477537" y="3671090"/>
                <a:ext cx="699727"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소리</a:t>
                </a:r>
                <a:endParaRPr b="1" i="0" sz="1400" u="none" cap="none" strike="noStrike">
                  <a:solidFill>
                    <a:srgbClr val="000000"/>
                  </a:solidFill>
                  <a:latin typeface="Arial"/>
                  <a:ea typeface="Arial"/>
                  <a:cs typeface="Arial"/>
                  <a:sym typeface="Arial"/>
                </a:endParaRPr>
              </a:p>
            </p:txBody>
          </p:sp>
          <p:sp>
            <p:nvSpPr>
              <p:cNvPr id="71" name="Google Shape;71;p2"/>
              <p:cNvSpPr txBox="1"/>
              <p:nvPr/>
            </p:nvSpPr>
            <p:spPr>
              <a:xfrm>
                <a:off x="6502880" y="2747642"/>
                <a:ext cx="37916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빛</a:t>
                </a:r>
                <a:endParaRPr b="1" i="0" sz="1400" u="none" cap="none" strike="noStrike">
                  <a:solidFill>
                    <a:srgbClr val="000000"/>
                  </a:solidFill>
                  <a:latin typeface="Arial"/>
                  <a:ea typeface="Arial"/>
                  <a:cs typeface="Arial"/>
                  <a:sym typeface="Arial"/>
                </a:endParaRPr>
              </a:p>
            </p:txBody>
          </p:sp>
          <p:sp>
            <p:nvSpPr>
              <p:cNvPr id="72" name="Google Shape;72;p2"/>
              <p:cNvSpPr txBox="1"/>
              <p:nvPr/>
            </p:nvSpPr>
            <p:spPr>
              <a:xfrm>
                <a:off x="7065243" y="3255974"/>
                <a:ext cx="105888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온도, 습도</a:t>
                </a:r>
                <a:endParaRPr b="1" i="0" sz="1400" u="none" cap="none" strike="noStrike">
                  <a:solidFill>
                    <a:srgbClr val="000000"/>
                  </a:solidFill>
                  <a:latin typeface="Arial"/>
                  <a:ea typeface="Arial"/>
                  <a:cs typeface="Arial"/>
                  <a:sym typeface="Arial"/>
                </a:endParaRPr>
              </a:p>
            </p:txBody>
          </p:sp>
          <p:sp>
            <p:nvSpPr>
              <p:cNvPr id="73" name="Google Shape;73;p2"/>
              <p:cNvSpPr txBox="1"/>
              <p:nvPr/>
            </p:nvSpPr>
            <p:spPr>
              <a:xfrm>
                <a:off x="7545846" y="2667574"/>
                <a:ext cx="76578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공기</a:t>
                </a:r>
                <a:endParaRPr b="1" i="0" sz="1400" u="none" cap="none" strike="noStrike">
                  <a:solidFill>
                    <a:srgbClr val="000000"/>
                  </a:solidFill>
                  <a:latin typeface="Arial"/>
                  <a:ea typeface="Arial"/>
                  <a:cs typeface="Arial"/>
                  <a:sym typeface="Arial"/>
                </a:endParaRPr>
              </a:p>
            </p:txBody>
          </p:sp>
        </p:grpSp>
        <p:sp>
          <p:nvSpPr>
            <p:cNvPr id="74" name="Google Shape;74;p2"/>
            <p:cNvSpPr txBox="1"/>
            <p:nvPr/>
          </p:nvSpPr>
          <p:spPr>
            <a:xfrm>
              <a:off x="5813531" y="4397877"/>
              <a:ext cx="3111676"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ko-KR" sz="1200" u="none" cap="none" strike="noStrike">
                  <a:solidFill>
                    <a:srgbClr val="000000"/>
                  </a:solidFill>
                  <a:latin typeface="Arial"/>
                  <a:ea typeface="Arial"/>
                  <a:cs typeface="Arial"/>
                  <a:sym typeface="Arial"/>
                </a:rPr>
                <a:t>&lt;그림1: 쾌적한 주거 환경과 관련된 요소&gt;</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19"/>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94" name="Google Shape;294;p19"/>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295" name="Google Shape;295;p19"/>
          <p:cNvSpPr txBox="1"/>
          <p:nvPr>
            <p:ph idx="3" type="body"/>
          </p:nvPr>
        </p:nvSpPr>
        <p:spPr>
          <a:xfrm>
            <a:off x="9350375" y="3928676"/>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275"/>
              <a:buNone/>
            </a:pPr>
            <a:r>
              <a:rPr lang="ko-KR">
                <a:solidFill>
                  <a:srgbClr val="3313F5"/>
                </a:solidFill>
              </a:rPr>
              <a:t>AI DT요청사항: 아이디어가 떠오르지 않으면 GPT활용하여 검색해보고 이를 분류해 볼수 있게</a:t>
            </a:r>
            <a:endParaRPr>
              <a:solidFill>
                <a:srgbClr val="3313F5"/>
              </a:solidFill>
            </a:endParaRPr>
          </a:p>
          <a:p>
            <a:pPr indent="0" lvl="0" marL="0" rtl="0" algn="ctr">
              <a:lnSpc>
                <a:spcPct val="90000"/>
              </a:lnSpc>
              <a:spcBef>
                <a:spcPts val="0"/>
              </a:spcBef>
              <a:spcAft>
                <a:spcPts val="0"/>
              </a:spcAft>
              <a:buSzPts val="275"/>
              <a:buNone/>
            </a:pPr>
            <a:r>
              <a:t/>
            </a:r>
            <a:endParaRPr/>
          </a:p>
          <a:p>
            <a:pPr indent="0" lvl="0" marL="0" rtl="0" algn="ctr">
              <a:lnSpc>
                <a:spcPct val="90000"/>
              </a:lnSpc>
              <a:spcBef>
                <a:spcPts val="0"/>
              </a:spcBef>
              <a:spcAft>
                <a:spcPts val="0"/>
              </a:spcAft>
              <a:buSzPts val="275"/>
              <a:buNone/>
            </a:pPr>
            <a:r>
              <a:t/>
            </a:r>
            <a:endParaRPr/>
          </a:p>
        </p:txBody>
      </p:sp>
      <p:sp>
        <p:nvSpPr>
          <p:cNvPr id="296" name="Google Shape;296;p19"/>
          <p:cNvSpPr txBox="1"/>
          <p:nvPr>
            <p:ph idx="4" type="body"/>
          </p:nvPr>
        </p:nvSpPr>
        <p:spPr>
          <a:xfrm>
            <a:off x="8487263" y="918776"/>
            <a:ext cx="2606675" cy="3009900"/>
          </a:xfrm>
          <a:prstGeom prst="rect">
            <a:avLst/>
          </a:prstGeom>
          <a:noFill/>
          <a:ln>
            <a:noFill/>
          </a:ln>
        </p:spPr>
        <p:txBody>
          <a:bodyPr anchorCtr="0" anchor="ctr" bIns="45700" lIns="91425" spcFirstLastPara="1" rIns="91425" wrap="square" tIns="45700">
            <a:noAutofit/>
          </a:bodyPr>
          <a:lstStyle/>
          <a:p>
            <a:pPr indent="-228600" lvl="0" marL="457200" rtl="0" algn="l">
              <a:lnSpc>
                <a:spcPct val="90000"/>
              </a:lnSpc>
              <a:spcBef>
                <a:spcPts val="1000"/>
              </a:spcBef>
              <a:spcAft>
                <a:spcPts val="0"/>
              </a:spcAft>
              <a:buSzPts val="1100"/>
              <a:buNone/>
            </a:pPr>
            <a:r>
              <a:rPr lang="ko-KR" sz="1000">
                <a:solidFill>
                  <a:schemeClr val="dk1"/>
                </a:solidFill>
              </a:rPr>
              <a:t>예시답안: </a:t>
            </a:r>
            <a:endParaRPr/>
          </a:p>
          <a:p>
            <a:pPr indent="-228600" lvl="0" marL="457200" rtl="0" algn="l">
              <a:lnSpc>
                <a:spcPct val="90000"/>
              </a:lnSpc>
              <a:spcBef>
                <a:spcPts val="1000"/>
              </a:spcBef>
              <a:spcAft>
                <a:spcPts val="0"/>
              </a:spcAft>
              <a:buSzPts val="1100"/>
              <a:buNone/>
            </a:pPr>
            <a:r>
              <a:rPr b="1" lang="ko-KR" sz="1000">
                <a:solidFill>
                  <a:schemeClr val="dk1"/>
                </a:solidFill>
              </a:rPr>
              <a:t>침실에서: 발소리 줄이기</a:t>
            </a:r>
            <a:r>
              <a:rPr lang="ko-KR" sz="1000">
                <a:solidFill>
                  <a:schemeClr val="dk1"/>
                </a:solidFill>
              </a:rPr>
              <a:t>: 침대나 가구를 움직일 때 조심하고, 바닥에 카펫이나 러그를 깔아서 소음을 줄여요. </a:t>
            </a:r>
            <a:r>
              <a:rPr b="1" lang="ko-KR" sz="1000">
                <a:solidFill>
                  <a:schemeClr val="dk1"/>
                </a:solidFill>
              </a:rPr>
              <a:t>문 조용히 닫기</a:t>
            </a:r>
            <a:r>
              <a:rPr lang="ko-KR" sz="1000">
                <a:solidFill>
                  <a:schemeClr val="dk1"/>
                </a:solidFill>
              </a:rPr>
              <a:t>: 문을 닫을 때 천천히 닫아서 쾅 소리가 나지 않게 해요.</a:t>
            </a:r>
            <a:endParaRPr/>
          </a:p>
          <a:p>
            <a:pPr indent="-228600" lvl="0" marL="457200" rtl="0" algn="l">
              <a:lnSpc>
                <a:spcPct val="90000"/>
              </a:lnSpc>
              <a:spcBef>
                <a:spcPts val="1000"/>
              </a:spcBef>
              <a:spcAft>
                <a:spcPts val="0"/>
              </a:spcAft>
              <a:buSzPts val="1100"/>
              <a:buNone/>
            </a:pPr>
            <a:r>
              <a:rPr b="1" lang="ko-KR" sz="1000">
                <a:solidFill>
                  <a:schemeClr val="dk1"/>
                </a:solidFill>
              </a:rPr>
              <a:t>거실에서: TV 볼륨 낮추기</a:t>
            </a:r>
            <a:r>
              <a:rPr lang="ko-KR" sz="1000">
                <a:solidFill>
                  <a:schemeClr val="dk1"/>
                </a:solidFill>
              </a:rPr>
              <a:t>: TV나 음악 소리를 너무 크게 틀지 않도록 해요. </a:t>
            </a:r>
            <a:r>
              <a:rPr b="1" lang="ko-KR" sz="1000">
                <a:solidFill>
                  <a:schemeClr val="dk1"/>
                </a:solidFill>
              </a:rPr>
              <a:t>조용한 놀이</a:t>
            </a:r>
            <a:r>
              <a:rPr lang="ko-KR" sz="1000">
                <a:solidFill>
                  <a:schemeClr val="dk1"/>
                </a:solidFill>
              </a:rPr>
              <a:t>: 친구들과 놀 때는 소리를 크게 내지 않고, 조용한 놀이를 선택해요.</a:t>
            </a:r>
            <a:endParaRPr/>
          </a:p>
          <a:p>
            <a:pPr indent="-228600" lvl="0" marL="457200" rtl="0" algn="l">
              <a:lnSpc>
                <a:spcPct val="90000"/>
              </a:lnSpc>
              <a:spcBef>
                <a:spcPts val="1000"/>
              </a:spcBef>
              <a:spcAft>
                <a:spcPts val="0"/>
              </a:spcAft>
              <a:buSzPts val="1100"/>
              <a:buNone/>
            </a:pPr>
            <a:r>
              <a:rPr b="1" lang="ko-KR" sz="1000">
                <a:solidFill>
                  <a:schemeClr val="dk1"/>
                </a:solidFill>
              </a:rPr>
              <a:t>바닥에 카펫 깔기</a:t>
            </a:r>
            <a:r>
              <a:rPr lang="ko-KR" sz="1000">
                <a:solidFill>
                  <a:schemeClr val="dk1"/>
                </a:solidFill>
              </a:rPr>
              <a:t>: 거실 바닥에 카펫을 깔아서 발소리나 물건 떨어뜨리는 소리를 줄여요.</a:t>
            </a:r>
            <a:endParaRPr/>
          </a:p>
          <a:p>
            <a:pPr indent="-228600" lvl="0" marL="457200" rtl="0" algn="l">
              <a:lnSpc>
                <a:spcPct val="90000"/>
              </a:lnSpc>
              <a:spcBef>
                <a:spcPts val="1000"/>
              </a:spcBef>
              <a:spcAft>
                <a:spcPts val="0"/>
              </a:spcAft>
              <a:buSzPts val="1100"/>
              <a:buNone/>
            </a:pPr>
            <a:r>
              <a:rPr b="1" lang="ko-KR" sz="1000">
                <a:solidFill>
                  <a:schemeClr val="dk1"/>
                </a:solidFill>
              </a:rPr>
              <a:t>화장실에서: 문 조용히 닫기</a:t>
            </a:r>
            <a:r>
              <a:rPr lang="ko-KR" sz="1000">
                <a:solidFill>
                  <a:schemeClr val="dk1"/>
                </a:solidFill>
              </a:rPr>
              <a:t>: 화장실 문을 닫을 때 천천히 닫아서 소리가 나지 않게 해요. </a:t>
            </a:r>
            <a:r>
              <a:rPr b="1" lang="ko-KR" sz="1000">
                <a:solidFill>
                  <a:schemeClr val="dk1"/>
                </a:solidFill>
              </a:rPr>
              <a:t>물 소리 줄이기</a:t>
            </a:r>
            <a:r>
              <a:rPr lang="ko-KR" sz="1000">
                <a:solidFill>
                  <a:schemeClr val="dk1"/>
                </a:solidFill>
              </a:rPr>
              <a:t>: 밤에 화장실을 사용할 때는 물을 조심스럽게 사용해서 소리가 크게 나지 않도록 해요.</a:t>
            </a:r>
            <a:endParaRPr/>
          </a:p>
          <a:p>
            <a:pPr indent="-406400" lvl="0" marL="406400" rtl="0" algn="l">
              <a:lnSpc>
                <a:spcPct val="160000"/>
              </a:lnSpc>
              <a:spcBef>
                <a:spcPts val="0"/>
              </a:spcBef>
              <a:spcAft>
                <a:spcPts val="0"/>
              </a:spcAft>
              <a:buSzPts val="1100"/>
              <a:buNone/>
            </a:pPr>
            <a:r>
              <a:t/>
            </a:r>
            <a:endParaRPr>
              <a:solidFill>
                <a:schemeClr val="dk1"/>
              </a:solidFill>
            </a:endParaRPr>
          </a:p>
          <a:p>
            <a:pPr indent="-406400" lvl="0" marL="406400" rtl="0" algn="just">
              <a:lnSpc>
                <a:spcPct val="160000"/>
              </a:lnSpc>
              <a:spcBef>
                <a:spcPts val="0"/>
              </a:spcBef>
              <a:spcAft>
                <a:spcPts val="0"/>
              </a:spcAft>
              <a:buSzPts val="1100"/>
              <a:buNone/>
            </a:pPr>
            <a:r>
              <a:t/>
            </a:r>
            <a:endParaRPr>
              <a:solidFill>
                <a:schemeClr val="dk1"/>
              </a:solidFill>
            </a:endParaRPr>
          </a:p>
        </p:txBody>
      </p:sp>
      <p:sp>
        <p:nvSpPr>
          <p:cNvPr id="297" name="Google Shape;297;p19"/>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형성평가</a:t>
            </a:r>
            <a:endParaRPr/>
          </a:p>
        </p:txBody>
      </p:sp>
      <p:sp>
        <p:nvSpPr>
          <p:cNvPr id="298" name="Google Shape;298;p19"/>
          <p:cNvSpPr/>
          <p:nvPr/>
        </p:nvSpPr>
        <p:spPr>
          <a:xfrm>
            <a:off x="335232" y="1194176"/>
            <a:ext cx="8638714" cy="1169551"/>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&lt;모둠활동&gt;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층간소음을 유발하지 않는 매너 있는 이웃이 되기 위한 방안 찾기</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 -분류 제공: 침실, 거실, 화장실 </a:t>
            </a:r>
            <a:endParaRPr b="0" i="0" sz="1600" u="none" cap="none" strike="noStrike">
              <a:solidFill>
                <a:srgbClr val="000000"/>
              </a:solidFill>
              <a:latin typeface="Arial"/>
              <a:ea typeface="Arial"/>
              <a:cs typeface="Arial"/>
              <a:sym typeface="Arial"/>
            </a:endParaRPr>
          </a:p>
        </p:txBody>
      </p:sp>
      <p:pic>
        <p:nvPicPr>
          <p:cNvPr id="299" name="Google Shape;299;p19"/>
          <p:cNvPicPr preferRelativeResize="0"/>
          <p:nvPr/>
        </p:nvPicPr>
        <p:blipFill rotWithShape="1">
          <a:blip r:embed="rId3">
            <a:alphaModFix/>
          </a:blip>
          <a:srcRect b="0" l="0" r="0" t="0"/>
          <a:stretch/>
        </p:blipFill>
        <p:spPr>
          <a:xfrm>
            <a:off x="3069807" y="2533562"/>
            <a:ext cx="3487511" cy="3487511"/>
          </a:xfrm>
          <a:prstGeom prst="rect">
            <a:avLst/>
          </a:prstGeom>
          <a:noFill/>
          <a:ln>
            <a:noFill/>
          </a:ln>
        </p:spPr>
      </p:pic>
      <p:cxnSp>
        <p:nvCxnSpPr>
          <p:cNvPr id="300" name="Google Shape;300;p19"/>
          <p:cNvCxnSpPr/>
          <p:nvPr/>
        </p:nvCxnSpPr>
        <p:spPr>
          <a:xfrm flipH="1">
            <a:off x="2667000" y="4767943"/>
            <a:ext cx="1058181" cy="631371"/>
          </a:xfrm>
          <a:prstGeom prst="straightConnector1">
            <a:avLst/>
          </a:prstGeom>
          <a:noFill/>
          <a:ln cap="flat" cmpd="sng" w="28575">
            <a:solidFill>
              <a:srgbClr val="FF0000"/>
            </a:solidFill>
            <a:prstDash val="solid"/>
            <a:round/>
            <a:headEnd len="sm" w="sm" type="none"/>
            <a:tailEnd len="med" w="med" type="triangle"/>
          </a:ln>
        </p:spPr>
      </p:cxnSp>
      <p:cxnSp>
        <p:nvCxnSpPr>
          <p:cNvPr id="301" name="Google Shape;301;p19"/>
          <p:cNvCxnSpPr/>
          <p:nvPr/>
        </p:nvCxnSpPr>
        <p:spPr>
          <a:xfrm flipH="1" rot="10800000">
            <a:off x="5189799" y="2696207"/>
            <a:ext cx="1743948" cy="579752"/>
          </a:xfrm>
          <a:prstGeom prst="straightConnector1">
            <a:avLst/>
          </a:prstGeom>
          <a:noFill/>
          <a:ln cap="flat" cmpd="sng" w="28575">
            <a:solidFill>
              <a:srgbClr val="FF0000"/>
            </a:solidFill>
            <a:prstDash val="solid"/>
            <a:round/>
            <a:headEnd len="sm" w="sm" type="none"/>
            <a:tailEnd len="med" w="med" type="triangle"/>
          </a:ln>
        </p:spPr>
      </p:cxnSp>
      <p:cxnSp>
        <p:nvCxnSpPr>
          <p:cNvPr id="302" name="Google Shape;302;p19"/>
          <p:cNvCxnSpPr/>
          <p:nvPr/>
        </p:nvCxnSpPr>
        <p:spPr>
          <a:xfrm>
            <a:off x="6185634" y="4494274"/>
            <a:ext cx="890080" cy="0"/>
          </a:xfrm>
          <a:prstGeom prst="straightConnector1">
            <a:avLst/>
          </a:prstGeom>
          <a:noFill/>
          <a:ln cap="flat" cmpd="sng" w="28575">
            <a:solidFill>
              <a:srgbClr val="FF0000"/>
            </a:solidFill>
            <a:prstDash val="solid"/>
            <a:round/>
            <a:headEnd len="sm" w="sm"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0"/>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08" name="Google Shape;308;p20"/>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09" name="Google Shape;309;p20"/>
          <p:cNvSpPr txBox="1"/>
          <p:nvPr>
            <p:ph idx="3" type="body"/>
          </p:nvPr>
        </p:nvSpPr>
        <p:spPr>
          <a:xfrm>
            <a:off x="9350375" y="3745896"/>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275"/>
              <a:buNone/>
            </a:pPr>
            <a:r>
              <a:rPr lang="ko-KR">
                <a:solidFill>
                  <a:srgbClr val="3313F5"/>
                </a:solidFill>
              </a:rPr>
              <a:t>AI DT요청사항: 패들렛 학급별 게시판과 연결되게 해주세요. 첨부된 사진은 예시입니다.</a:t>
            </a:r>
            <a:endParaRPr/>
          </a:p>
        </p:txBody>
      </p:sp>
      <p:sp>
        <p:nvSpPr>
          <p:cNvPr id="310" name="Google Shape;310;p20"/>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과제</a:t>
            </a:r>
            <a:endParaRPr/>
          </a:p>
        </p:txBody>
      </p:sp>
      <p:sp>
        <p:nvSpPr>
          <p:cNvPr id="311" name="Google Shape;311;p20"/>
          <p:cNvSpPr/>
          <p:nvPr/>
        </p:nvSpPr>
        <p:spPr>
          <a:xfrm>
            <a:off x="409878" y="1286792"/>
            <a:ext cx="8638714" cy="1354217"/>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&lt;과제&gt;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실생활에서 실천할 내용 한가지 선정하여 일주일 동안 실천한 후 소감 나누기</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일주일 동안 자신이 선정한 방안을 실천한 후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인증샷과 소감을 패들렛에 공유합니다.</a:t>
            </a:r>
            <a:endParaRPr b="0" i="0" sz="1400" u="none" cap="none" strike="noStrike">
              <a:solidFill>
                <a:srgbClr val="000000"/>
              </a:solidFill>
              <a:latin typeface="Arial"/>
              <a:ea typeface="Arial"/>
              <a:cs typeface="Arial"/>
              <a:sym typeface="Arial"/>
            </a:endParaRPr>
          </a:p>
        </p:txBody>
      </p:sp>
      <p:pic>
        <p:nvPicPr>
          <p:cNvPr id="312" name="Google Shape;312;p20"/>
          <p:cNvPicPr preferRelativeResize="0"/>
          <p:nvPr/>
        </p:nvPicPr>
        <p:blipFill rotWithShape="1">
          <a:blip r:embed="rId3">
            <a:alphaModFix/>
          </a:blip>
          <a:srcRect b="0" l="0" r="0" t="0"/>
          <a:stretch/>
        </p:blipFill>
        <p:spPr>
          <a:xfrm>
            <a:off x="1320378" y="2872304"/>
            <a:ext cx="7052796" cy="356659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1"/>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18" name="Google Shape;318;p21"/>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19" name="Google Shape;319;p21"/>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320" name="Google Shape;320;p21"/>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321" name="Google Shape;321;p21"/>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500"/>
              <a:buNone/>
            </a:pPr>
            <a:r>
              <a:rPr b="1" lang="ko-KR" sz="2000">
                <a:solidFill>
                  <a:schemeClr val="dk1"/>
                </a:solidFill>
              </a:rPr>
              <a:t>형성평가</a:t>
            </a:r>
            <a:endParaRPr/>
          </a:p>
        </p:txBody>
      </p:sp>
      <p:sp>
        <p:nvSpPr>
          <p:cNvPr id="322" name="Google Shape;322;p21"/>
          <p:cNvSpPr/>
          <p:nvPr/>
        </p:nvSpPr>
        <p:spPr>
          <a:xfrm>
            <a:off x="335233" y="1472386"/>
            <a:ext cx="8638714" cy="9779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1"/>
          <p:cNvSpPr/>
          <p:nvPr/>
        </p:nvSpPr>
        <p:spPr>
          <a:xfrm>
            <a:off x="967962" y="1953724"/>
            <a:ext cx="3664786" cy="396262"/>
          </a:xfrm>
          <a:prstGeom prst="rect">
            <a:avLst/>
          </a:prstGeom>
          <a:noFill/>
          <a:ln>
            <a:noFill/>
          </a:ln>
        </p:spPr>
        <p:txBody>
          <a:bodyPr anchorCtr="0" anchor="t" bIns="45700" lIns="91425" spcFirstLastPara="1" rIns="91425" wrap="square" tIns="45700">
            <a:spAutoFit/>
          </a:bodyPr>
          <a:lstStyle/>
          <a:p>
            <a:pPr indent="-132080" lvl="0" marL="132080" marR="0" rtl="0" algn="just">
              <a:lnSpc>
                <a:spcPct val="16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1. &lt;보기&gt;의 방법으로 조절이 가능한 주거 환경은?</a:t>
            </a:r>
            <a:endParaRPr b="1" i="0" sz="1400" u="none" cap="none" strike="noStrike">
              <a:solidFill>
                <a:srgbClr val="000000"/>
              </a:solidFill>
              <a:latin typeface="Arial"/>
              <a:ea typeface="Arial"/>
              <a:cs typeface="Arial"/>
              <a:sym typeface="Arial"/>
            </a:endParaRPr>
          </a:p>
        </p:txBody>
      </p:sp>
      <p:graphicFrame>
        <p:nvGraphicFramePr>
          <p:cNvPr id="324" name="Google Shape;324;p21"/>
          <p:cNvGraphicFramePr/>
          <p:nvPr/>
        </p:nvGraphicFramePr>
        <p:xfrm>
          <a:off x="1449141" y="2649855"/>
          <a:ext cx="3000000" cy="3000000"/>
        </p:xfrm>
        <a:graphic>
          <a:graphicData uri="http://schemas.openxmlformats.org/drawingml/2006/table">
            <a:tbl>
              <a:tblPr>
                <a:noFill/>
                <a:tableStyleId>{B7AC3C01-4F19-4408-8765-71602E372CA5}</a:tableStyleId>
              </a:tblPr>
              <a:tblGrid>
                <a:gridCol w="6237525"/>
              </a:tblGrid>
              <a:tr h="1379225">
                <a:tc>
                  <a:txBody>
                    <a:bodyPr/>
                    <a:lstStyle/>
                    <a:p>
                      <a:pPr indent="0" lvl="0" marL="38100" marR="38100" rtl="0" algn="just">
                        <a:lnSpc>
                          <a:spcPct val="160000"/>
                        </a:lnSpc>
                        <a:spcBef>
                          <a:spcPts val="0"/>
                        </a:spcBef>
                        <a:spcAft>
                          <a:spcPts val="0"/>
                        </a:spcAft>
                        <a:buClr>
                          <a:srgbClr val="000000"/>
                        </a:buClr>
                        <a:buSzPts val="1600"/>
                        <a:buFont typeface="Arial"/>
                        <a:buNone/>
                      </a:pPr>
                      <a:r>
                        <a:rPr lang="ko-KR" sz="1600" u="none" cap="none" strike="noStrike">
                          <a:solidFill>
                            <a:srgbClr val="000000"/>
                          </a:solidFill>
                          <a:latin typeface="Malgun Gothic"/>
                          <a:ea typeface="Malgun Gothic"/>
                          <a:cs typeface="Malgun Gothic"/>
                          <a:sym typeface="Malgun Gothic"/>
                        </a:rPr>
                        <a:t>&lt;보기&gt;</a:t>
                      </a:r>
                      <a:endParaRPr sz="1400" u="none" cap="none" strike="noStrike"/>
                    </a:p>
                    <a:p>
                      <a:pPr indent="-285750" lvl="0" marL="323850" marR="38100" rtl="0" algn="just">
                        <a:lnSpc>
                          <a:spcPct val="160000"/>
                        </a:lnSpc>
                        <a:spcBef>
                          <a:spcPts val="0"/>
                        </a:spcBef>
                        <a:spcAft>
                          <a:spcPts val="0"/>
                        </a:spcAft>
                        <a:buClr>
                          <a:srgbClr val="000000"/>
                        </a:buClr>
                        <a:buSzPts val="1600"/>
                        <a:buFont typeface="Arial"/>
                        <a:buChar char="-"/>
                      </a:pPr>
                      <a:r>
                        <a:rPr lang="ko-KR" sz="1600" u="none" cap="none" strike="noStrike">
                          <a:solidFill>
                            <a:srgbClr val="000000"/>
                          </a:solidFill>
                          <a:latin typeface="Batang"/>
                          <a:ea typeface="Batang"/>
                          <a:cs typeface="Batang"/>
                          <a:sym typeface="Batang"/>
                        </a:rPr>
                        <a:t>밤 늦은 시간에는 세탁이나 운동을 자제한다.</a:t>
                      </a:r>
                      <a:endParaRPr sz="1400" u="none" cap="none" strike="noStrike"/>
                    </a:p>
                    <a:p>
                      <a:pPr indent="-285750" lvl="0" marL="323850" marR="38100" rtl="0" algn="just">
                        <a:lnSpc>
                          <a:spcPct val="160000"/>
                        </a:lnSpc>
                        <a:spcBef>
                          <a:spcPts val="0"/>
                        </a:spcBef>
                        <a:spcAft>
                          <a:spcPts val="0"/>
                        </a:spcAft>
                        <a:buClr>
                          <a:srgbClr val="000000"/>
                        </a:buClr>
                        <a:buSzPts val="1600"/>
                        <a:buFont typeface="Arial"/>
                        <a:buChar char="-"/>
                      </a:pPr>
                      <a:r>
                        <a:rPr lang="ko-KR" sz="1600" u="none" cap="none" strike="noStrike">
                          <a:solidFill>
                            <a:srgbClr val="000000"/>
                          </a:solidFill>
                          <a:latin typeface="Batang"/>
                          <a:ea typeface="Batang"/>
                          <a:cs typeface="Batang"/>
                          <a:sym typeface="Batang"/>
                        </a:rPr>
                        <a:t>실내 슬리퍼 착용을 생활화 한다.</a:t>
                      </a:r>
                      <a:endParaRPr sz="1400" u="none" cap="none" strike="noStrike"/>
                    </a:p>
                    <a:p>
                      <a:pPr indent="-285750" lvl="0" marL="323850" marR="38100" rtl="0" algn="just">
                        <a:lnSpc>
                          <a:spcPct val="160000"/>
                        </a:lnSpc>
                        <a:spcBef>
                          <a:spcPts val="0"/>
                        </a:spcBef>
                        <a:spcAft>
                          <a:spcPts val="0"/>
                        </a:spcAft>
                        <a:buClr>
                          <a:srgbClr val="000000"/>
                        </a:buClr>
                        <a:buSzPts val="1600"/>
                        <a:buFont typeface="Arial"/>
                        <a:buChar char="-"/>
                      </a:pPr>
                      <a:r>
                        <a:rPr lang="ko-KR" sz="1600" u="none" cap="none" strike="noStrike">
                          <a:solidFill>
                            <a:srgbClr val="000000"/>
                          </a:solidFill>
                          <a:latin typeface="Batang"/>
                          <a:ea typeface="Batang"/>
                          <a:cs typeface="Batang"/>
                          <a:sym typeface="Batang"/>
                        </a:rPr>
                        <a:t>문을  열고 닫을 때 소음에 주의한다.</a:t>
                      </a:r>
                      <a:endParaRPr sz="1600" u="none" cap="none" strike="noStrike">
                        <a:solidFill>
                          <a:srgbClr val="000000"/>
                        </a:solidFill>
                        <a:latin typeface="Batang"/>
                        <a:ea typeface="Batang"/>
                        <a:cs typeface="Batang"/>
                        <a:sym typeface="Batang"/>
                      </a:endParaRPr>
                    </a:p>
                  </a:txBody>
                  <a:tcPr marT="17900" marB="17900" marR="17900" marL="179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325" name="Google Shape;325;p21"/>
          <p:cNvSpPr/>
          <p:nvPr/>
        </p:nvSpPr>
        <p:spPr>
          <a:xfrm>
            <a:off x="4665663" y="3670300"/>
            <a:ext cx="1219200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21"/>
          <p:cNvSpPr/>
          <p:nvPr/>
        </p:nvSpPr>
        <p:spPr>
          <a:xfrm>
            <a:off x="5335585" y="4286556"/>
            <a:ext cx="2455865" cy="396262"/>
          </a:xfrm>
          <a:prstGeom prst="rect">
            <a:avLst/>
          </a:prstGeom>
          <a:noFill/>
          <a:ln>
            <a:noFill/>
          </a:ln>
        </p:spPr>
        <p:txBody>
          <a:bodyPr anchorCtr="0" anchor="t" bIns="45700" lIns="91425" spcFirstLastPara="1" rIns="91425" wrap="square" tIns="45700">
            <a:spAutoFit/>
          </a:bodyPr>
          <a:lstStyle/>
          <a:p>
            <a:pPr indent="-132080" lvl="0" marL="132080" marR="0" rtl="0" algn="ctr">
              <a:lnSpc>
                <a:spcPct val="16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a:t>
            </a:r>
            <a:r>
              <a:rPr b="0" i="0" lang="ko-KR" sz="1400" u="none" cap="none" strike="noStrike">
                <a:solidFill>
                  <a:srgbClr val="000000"/>
                </a:solidFill>
                <a:latin typeface="Arial"/>
                <a:ea typeface="Arial"/>
                <a:cs typeface="Arial"/>
                <a:sym typeface="Arial"/>
              </a:rPr>
              <a:t>소리환경</a:t>
            </a:r>
            <a:r>
              <a:rPr b="1" i="0" lang="ko-KR" sz="1400" u="none" cap="none" strike="noStrike">
                <a:solidFill>
                  <a:srgbClr val="000000"/>
                </a:solidFill>
                <a:latin typeface="Arial"/>
                <a:ea typeface="Arial"/>
                <a:cs typeface="Arial"/>
                <a:sym typeface="Arial"/>
              </a:rPr>
              <a:t> )</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2"/>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32" name="Google Shape;332;p22"/>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33" name="Google Shape;333;p22"/>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334" name="Google Shape;334;p22"/>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335" name="Google Shape;335;p22"/>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500"/>
              <a:buNone/>
            </a:pPr>
            <a:r>
              <a:rPr b="1" lang="ko-KR" sz="2000">
                <a:solidFill>
                  <a:schemeClr val="dk1"/>
                </a:solidFill>
              </a:rPr>
              <a:t>형성평가</a:t>
            </a:r>
            <a:endParaRPr/>
          </a:p>
        </p:txBody>
      </p:sp>
      <p:sp>
        <p:nvSpPr>
          <p:cNvPr id="336" name="Google Shape;336;p22"/>
          <p:cNvSpPr/>
          <p:nvPr/>
        </p:nvSpPr>
        <p:spPr>
          <a:xfrm>
            <a:off x="335233" y="1472386"/>
            <a:ext cx="8638714" cy="9779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22"/>
          <p:cNvSpPr/>
          <p:nvPr/>
        </p:nvSpPr>
        <p:spPr>
          <a:xfrm>
            <a:off x="990600" y="2089177"/>
            <a:ext cx="6096000" cy="2119811"/>
          </a:xfrm>
          <a:prstGeom prst="rect">
            <a:avLst/>
          </a:prstGeom>
          <a:noFill/>
          <a:ln>
            <a:noFill/>
          </a:ln>
        </p:spPr>
        <p:txBody>
          <a:bodyPr anchorCtr="0" anchor="t" bIns="45700" lIns="91425" spcFirstLastPara="1" rIns="91425" wrap="square" tIns="45700">
            <a:spAutoFit/>
          </a:bodyPr>
          <a:lstStyle/>
          <a:p>
            <a:pPr indent="-132080" lvl="0" marL="132080" marR="0" rtl="0" algn="just">
              <a:lnSpc>
                <a:spcPct val="16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2.  소음 방지 대책으로 보기 </a:t>
            </a:r>
            <a:r>
              <a:rPr b="1" i="0" lang="ko-KR" sz="1400" u="sng" cap="none" strike="noStrike">
                <a:solidFill>
                  <a:srgbClr val="000000"/>
                </a:solidFill>
                <a:latin typeface="Arial"/>
                <a:ea typeface="Arial"/>
                <a:cs typeface="Arial"/>
                <a:sym typeface="Arial"/>
              </a:rPr>
              <a:t>어려운 </a:t>
            </a:r>
            <a:r>
              <a:rPr b="1" i="0" lang="ko-KR" sz="1400" u="none" cap="none" strike="noStrike">
                <a:solidFill>
                  <a:srgbClr val="000000"/>
                </a:solidFill>
                <a:latin typeface="Arial"/>
                <a:ea typeface="Arial"/>
                <a:cs typeface="Arial"/>
                <a:sym typeface="Arial"/>
              </a:rPr>
              <a:t>것은?</a:t>
            </a:r>
            <a:endParaRPr b="1" i="0" sz="1400" u="none" cap="none" strike="noStrike">
              <a:solidFill>
                <a:srgbClr val="000000"/>
              </a:solidFill>
              <a:latin typeface="Arial"/>
              <a:ea typeface="Arial"/>
              <a:cs typeface="Arial"/>
              <a:sym typeface="Arial"/>
            </a:endParaRPr>
          </a:p>
          <a:p>
            <a:pPr indent="-342900" lvl="0" marL="342900" marR="0" rtl="0" algn="just">
              <a:lnSpc>
                <a:spcPct val="160000"/>
              </a:lnSpc>
              <a:spcBef>
                <a:spcPts val="0"/>
              </a:spcBef>
              <a:spcAft>
                <a:spcPts val="0"/>
              </a:spcAft>
              <a:buClr>
                <a:srgbClr val="000000"/>
              </a:buClr>
              <a:buSzPts val="1400"/>
              <a:buFont typeface="Arial"/>
              <a:buAutoNum type="arabicPeriod"/>
            </a:pPr>
            <a:r>
              <a:rPr b="0" i="0" lang="ko-KR" sz="1400" u="none" cap="none" strike="noStrike">
                <a:solidFill>
                  <a:srgbClr val="000000"/>
                </a:solidFill>
                <a:latin typeface="Arial"/>
                <a:ea typeface="Arial"/>
                <a:cs typeface="Arial"/>
                <a:sym typeface="Arial"/>
              </a:rPr>
              <a:t>주택을 지을 때 천장과 벽에 흡음재를 넣는다.</a:t>
            </a:r>
            <a:endParaRPr b="0" i="0" sz="1400" u="none" cap="none" strike="noStrike">
              <a:solidFill>
                <a:srgbClr val="000000"/>
              </a:solidFill>
              <a:latin typeface="Arial"/>
              <a:ea typeface="Arial"/>
              <a:cs typeface="Arial"/>
              <a:sym typeface="Arial"/>
            </a:endParaRPr>
          </a:p>
          <a:p>
            <a:pPr indent="-342900" lvl="0" marL="342900" marR="0" rtl="0" algn="just">
              <a:lnSpc>
                <a:spcPct val="160000"/>
              </a:lnSpc>
              <a:spcBef>
                <a:spcPts val="0"/>
              </a:spcBef>
              <a:spcAft>
                <a:spcPts val="0"/>
              </a:spcAft>
              <a:buClr>
                <a:srgbClr val="000000"/>
              </a:buClr>
              <a:buSzPts val="1400"/>
              <a:buFont typeface="Arial"/>
              <a:buAutoNum type="arabicPeriod"/>
            </a:pPr>
            <a:r>
              <a:rPr b="0" i="0" lang="ko-KR" sz="1400" u="none" cap="none" strike="noStrike">
                <a:solidFill>
                  <a:srgbClr val="000000"/>
                </a:solidFill>
                <a:latin typeface="Arial"/>
                <a:ea typeface="Arial"/>
                <a:cs typeface="Arial"/>
                <a:sym typeface="Arial"/>
              </a:rPr>
              <a:t>카펫, 매트 등의 바닥 충격 완충재를 설치한다. </a:t>
            </a:r>
            <a:endParaRPr b="0" i="0" sz="1400" u="none" cap="none" strike="noStrike">
              <a:solidFill>
                <a:srgbClr val="000000"/>
              </a:solidFill>
              <a:latin typeface="Arial"/>
              <a:ea typeface="Arial"/>
              <a:cs typeface="Arial"/>
              <a:sym typeface="Arial"/>
            </a:endParaRPr>
          </a:p>
          <a:p>
            <a:pPr indent="-342900" lvl="0" marL="342900" marR="0" rtl="0" algn="just">
              <a:lnSpc>
                <a:spcPct val="160000"/>
              </a:lnSpc>
              <a:spcBef>
                <a:spcPts val="0"/>
              </a:spcBef>
              <a:spcAft>
                <a:spcPts val="0"/>
              </a:spcAft>
              <a:buClr>
                <a:srgbClr val="000000"/>
              </a:buClr>
              <a:buSzPts val="1400"/>
              <a:buFont typeface="Arial"/>
              <a:buAutoNum type="arabicPeriod"/>
            </a:pPr>
            <a:r>
              <a:rPr b="0" i="0" lang="ko-KR" sz="1400" u="none" cap="none" strike="noStrike">
                <a:solidFill>
                  <a:srgbClr val="000000"/>
                </a:solidFill>
                <a:latin typeface="Arial"/>
                <a:ea typeface="Arial"/>
                <a:cs typeface="Arial"/>
                <a:sym typeface="Arial"/>
              </a:rPr>
              <a:t>청소기, 세탁기 등은 되도록 아침 일찍 사용한다.</a:t>
            </a:r>
            <a:endParaRPr b="0" i="0" sz="1400" u="none" cap="none" strike="noStrike">
              <a:solidFill>
                <a:srgbClr val="000000"/>
              </a:solidFill>
              <a:latin typeface="Arial"/>
              <a:ea typeface="Arial"/>
              <a:cs typeface="Arial"/>
              <a:sym typeface="Arial"/>
            </a:endParaRPr>
          </a:p>
          <a:p>
            <a:pPr indent="-180340" lvl="0" marL="180340" marR="0" rtl="0" algn="just">
              <a:lnSpc>
                <a:spcPct val="16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④ 이웃과 더불어 산다는 의식을 가지고 서로 예의를 지킨다.</a:t>
            </a:r>
            <a:endParaRPr b="0" i="0" sz="1400" u="none" cap="none" strike="noStrike">
              <a:solidFill>
                <a:srgbClr val="000000"/>
              </a:solidFill>
              <a:latin typeface="Arial"/>
              <a:ea typeface="Arial"/>
              <a:cs typeface="Arial"/>
              <a:sym typeface="Arial"/>
            </a:endParaRPr>
          </a:p>
          <a:p>
            <a:pPr indent="-180340" lvl="0" marL="180340" marR="0" rtl="0" algn="just">
              <a:lnSpc>
                <a:spcPct val="160000"/>
              </a:lnSpc>
              <a:spcBef>
                <a:spcPts val="0"/>
              </a:spcBef>
              <a:spcAft>
                <a:spcPts val="0"/>
              </a:spcAft>
              <a:buClr>
                <a:srgbClr val="000000"/>
              </a:buClr>
              <a:buSzPts val="1400"/>
              <a:buFont typeface="Arial"/>
              <a:buNone/>
            </a:pPr>
            <a:r>
              <a:rPr b="0" i="0" lang="ko-KR" sz="1400" u="none" cap="none" strike="noStrike">
                <a:solidFill>
                  <a:srgbClr val="FF0000"/>
                </a:solidFill>
                <a:latin typeface="Arial"/>
                <a:ea typeface="Arial"/>
                <a:cs typeface="Arial"/>
                <a:sym typeface="Arial"/>
              </a:rPr>
              <a:t>⑤ 문이나 창문 주위의 틈을 없애고 창을 단일창으로 한다. </a:t>
            </a:r>
            <a:endParaRPr b="0" i="0" sz="1400" u="none" cap="none" strike="noStrike">
              <a:solidFill>
                <a:srgbClr val="FF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3"/>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43" name="Google Shape;343;p23"/>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44" name="Google Shape;344;p23"/>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345" name="Google Shape;345;p23"/>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346" name="Google Shape;346;p23"/>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500"/>
              <a:buNone/>
            </a:pPr>
            <a:r>
              <a:rPr b="1" lang="ko-KR" sz="2000">
                <a:solidFill>
                  <a:schemeClr val="dk1"/>
                </a:solidFill>
              </a:rPr>
              <a:t>형성평가</a:t>
            </a:r>
            <a:endParaRPr/>
          </a:p>
        </p:txBody>
      </p:sp>
      <p:sp>
        <p:nvSpPr>
          <p:cNvPr id="347" name="Google Shape;347;p23"/>
          <p:cNvSpPr/>
          <p:nvPr/>
        </p:nvSpPr>
        <p:spPr>
          <a:xfrm>
            <a:off x="335233" y="1472386"/>
            <a:ext cx="8638714" cy="9779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23"/>
          <p:cNvSpPr/>
          <p:nvPr/>
        </p:nvSpPr>
        <p:spPr>
          <a:xfrm>
            <a:off x="1331839" y="1953724"/>
            <a:ext cx="2937022" cy="396262"/>
          </a:xfrm>
          <a:prstGeom prst="rect">
            <a:avLst/>
          </a:prstGeom>
          <a:noFill/>
          <a:ln>
            <a:noFill/>
          </a:ln>
        </p:spPr>
        <p:txBody>
          <a:bodyPr anchorCtr="0" anchor="t" bIns="45700" lIns="91425" spcFirstLastPara="1" rIns="91425" wrap="square" tIns="45700">
            <a:spAutoFit/>
          </a:bodyPr>
          <a:lstStyle/>
          <a:p>
            <a:pPr indent="-132080" lvl="0" marL="132080" marR="0" rtl="0" algn="just">
              <a:lnSpc>
                <a:spcPct val="16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3. 다음 센터의 이름은 무엇인지 쓰시오.</a:t>
            </a:r>
            <a:endParaRPr b="1" i="0" sz="1400" u="none" cap="none" strike="noStrike">
              <a:solidFill>
                <a:srgbClr val="000000"/>
              </a:solidFill>
              <a:latin typeface="Arial"/>
              <a:ea typeface="Arial"/>
              <a:cs typeface="Arial"/>
              <a:sym typeface="Arial"/>
            </a:endParaRPr>
          </a:p>
        </p:txBody>
      </p:sp>
      <p:graphicFrame>
        <p:nvGraphicFramePr>
          <p:cNvPr id="349" name="Google Shape;349;p23"/>
          <p:cNvGraphicFramePr/>
          <p:nvPr/>
        </p:nvGraphicFramePr>
        <p:xfrm>
          <a:off x="1449141" y="2649855"/>
          <a:ext cx="3000000" cy="3000000"/>
        </p:xfrm>
        <a:graphic>
          <a:graphicData uri="http://schemas.openxmlformats.org/drawingml/2006/table">
            <a:tbl>
              <a:tblPr>
                <a:noFill/>
                <a:tableStyleId>{B7AC3C01-4F19-4408-8765-71602E372CA5}</a:tableStyleId>
              </a:tblPr>
              <a:tblGrid>
                <a:gridCol w="6237525"/>
              </a:tblGrid>
              <a:tr h="1379225">
                <a:tc>
                  <a:txBody>
                    <a:bodyPr/>
                    <a:lstStyle/>
                    <a:p>
                      <a:pPr indent="0" lvl="0" marL="0" marR="0" rtl="0" algn="l">
                        <a:lnSpc>
                          <a:spcPct val="100000"/>
                        </a:lnSpc>
                        <a:spcBef>
                          <a:spcPts val="0"/>
                        </a:spcBef>
                        <a:spcAft>
                          <a:spcPts val="0"/>
                        </a:spcAft>
                        <a:buClr>
                          <a:schemeClr val="dk1"/>
                        </a:buClr>
                        <a:buSzPts val="1400"/>
                        <a:buFont typeface="Arial"/>
                        <a:buNone/>
                      </a:pPr>
                      <a:r>
                        <a:rPr lang="ko-KR" sz="1400" u="none" cap="none" strike="noStrike">
                          <a:solidFill>
                            <a:schemeClr val="dk1"/>
                          </a:solidFill>
                        </a:rPr>
                        <a:t>환경부 산하 한국환경공단에서 운영하는 기관으로 층간소음이 발생했을 때 발생한 갈등 상황을 파악하고 양쪽의 입장을 조율하여 원만한 해결 방안을 모색한다. 필요한 경우 현장에 방문하여 소음 측정 및 환경 점검을 실시하고 문제의 원인을 분석한다.</a:t>
                      </a:r>
                      <a:endParaRPr sz="1600" u="none" cap="none" strike="noStrike">
                        <a:solidFill>
                          <a:srgbClr val="000000"/>
                        </a:solidFill>
                        <a:latin typeface="Batang"/>
                        <a:ea typeface="Batang"/>
                        <a:cs typeface="Batang"/>
                        <a:sym typeface="Batang"/>
                      </a:endParaRPr>
                    </a:p>
                  </a:txBody>
                  <a:tcPr marT="17900" marB="17900" marR="17900" marL="179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350" name="Google Shape;350;p23"/>
          <p:cNvSpPr/>
          <p:nvPr/>
        </p:nvSpPr>
        <p:spPr>
          <a:xfrm>
            <a:off x="4665663" y="3670300"/>
            <a:ext cx="1219200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23"/>
          <p:cNvSpPr/>
          <p:nvPr/>
        </p:nvSpPr>
        <p:spPr>
          <a:xfrm>
            <a:off x="5335585" y="4286556"/>
            <a:ext cx="2455865" cy="396262"/>
          </a:xfrm>
          <a:prstGeom prst="rect">
            <a:avLst/>
          </a:prstGeom>
          <a:noFill/>
          <a:ln>
            <a:noFill/>
          </a:ln>
        </p:spPr>
        <p:txBody>
          <a:bodyPr anchorCtr="0" anchor="t" bIns="45700" lIns="91425" spcFirstLastPara="1" rIns="91425" wrap="square" tIns="45700">
            <a:spAutoFit/>
          </a:bodyPr>
          <a:lstStyle/>
          <a:p>
            <a:pPr indent="-132080" lvl="0" marL="132080" marR="0" rtl="0" algn="ctr">
              <a:lnSpc>
                <a:spcPct val="16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a:t>
            </a:r>
            <a:r>
              <a:rPr b="0" i="0" lang="ko-KR" sz="1400" u="none" cap="none" strike="noStrike">
                <a:solidFill>
                  <a:srgbClr val="000000"/>
                </a:solidFill>
                <a:latin typeface="Arial"/>
                <a:ea typeface="Arial"/>
                <a:cs typeface="Arial"/>
                <a:sym typeface="Arial"/>
              </a:rPr>
              <a:t>층간소음 이웃사이센터</a:t>
            </a:r>
            <a:r>
              <a:rPr b="1" i="0" lang="ko-KR" sz="1400" u="none" cap="none" strike="noStrike">
                <a:solidFill>
                  <a:srgbClr val="000000"/>
                </a:solidFill>
                <a:latin typeface="Arial"/>
                <a:ea typeface="Arial"/>
                <a:cs typeface="Arial"/>
                <a:sym typeface="Arial"/>
              </a:rPr>
              <a:t> )</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4"/>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57" name="Google Shape;357;p24"/>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58" name="Google Shape;358;p24"/>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359" name="Google Shape;359;p24"/>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360" name="Google Shape;360;p24"/>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50"/>
              <a:buNone/>
            </a:pPr>
            <a:r>
              <a:rPr b="1" lang="ko-KR" sz="1800">
                <a:solidFill>
                  <a:schemeClr val="dk1"/>
                </a:solidFill>
              </a:rPr>
              <a:t>기초학습&lt; 하 수준 학생&gt;</a:t>
            </a:r>
            <a:endParaRPr b="1" sz="1800">
              <a:solidFill>
                <a:schemeClr val="dk1"/>
              </a:solidFill>
            </a:endParaRPr>
          </a:p>
        </p:txBody>
      </p:sp>
      <p:sp>
        <p:nvSpPr>
          <p:cNvPr id="361" name="Google Shape;361;p24"/>
          <p:cNvSpPr/>
          <p:nvPr/>
        </p:nvSpPr>
        <p:spPr>
          <a:xfrm>
            <a:off x="335233" y="1472386"/>
            <a:ext cx="8638714" cy="9779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4"/>
          <p:cNvSpPr txBox="1"/>
          <p:nvPr/>
        </p:nvSpPr>
        <p:spPr>
          <a:xfrm>
            <a:off x="773531" y="1668328"/>
            <a:ext cx="7564925" cy="3078150"/>
          </a:xfrm>
          <a:prstGeom prst="rect">
            <a:avLst/>
          </a:prstGeom>
          <a:noFill/>
          <a:ln>
            <a:noFill/>
          </a:ln>
        </p:spPr>
        <p:txBody>
          <a:bodyPr anchorCtr="0" anchor="t" bIns="45700" lIns="91425" spcFirstLastPara="1" rIns="91425" wrap="square" tIns="45700">
            <a:spAutoFit/>
          </a:bodyPr>
          <a:lstStyle/>
          <a:p>
            <a:pPr indent="0" lvl="0" marL="0" marR="0" rtl="0" algn="just">
              <a:lnSpc>
                <a:spcPct val="185000"/>
              </a:lnSpc>
              <a:spcBef>
                <a:spcPts val="0"/>
              </a:spcBef>
              <a:spcAft>
                <a:spcPts val="0"/>
              </a:spcAft>
              <a:buClr>
                <a:srgbClr val="000000"/>
              </a:buClr>
              <a:buSzPts val="1800"/>
              <a:buFont typeface="Arial"/>
              <a:buNone/>
            </a:pPr>
            <a:r>
              <a:rPr b="1" i="0" lang="ko-KR" sz="1800" u="none" cap="none" strike="noStrike">
                <a:solidFill>
                  <a:srgbClr val="000000"/>
                </a:solidFill>
                <a:latin typeface="Batang"/>
                <a:ea typeface="Batang"/>
                <a:cs typeface="Batang"/>
                <a:sym typeface="Batang"/>
              </a:rPr>
              <a:t>소리 환경</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(1) 소음이 주는 피해</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 ① (</a:t>
            </a:r>
            <a:r>
              <a:rPr b="0" i="0" lang="ko-KR" sz="1800" u="none" cap="none" strike="noStrike">
                <a:solidFill>
                  <a:srgbClr val="FF0000"/>
                </a:solidFill>
                <a:latin typeface="Batang"/>
                <a:ea typeface="Batang"/>
                <a:cs typeface="Batang"/>
                <a:sym typeface="Batang"/>
              </a:rPr>
              <a:t> 소음 </a:t>
            </a:r>
            <a:r>
              <a:rPr b="0" i="0" lang="ko-KR" sz="1800" u="none" cap="none" strike="noStrike">
                <a:solidFill>
                  <a:srgbClr val="000000"/>
                </a:solidFill>
                <a:latin typeface="Batang"/>
                <a:ea typeface="Batang"/>
                <a:cs typeface="Batang"/>
                <a:sym typeface="Batang"/>
              </a:rPr>
              <a:t>) | 불규칙하게 뒤섞여 불쾌하고 시끄러운 소리 </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 ② 소음이 이웃에게 주는 피해</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  • 휴식 방해</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  • 불쾌감 및 소화 불량, 혈압 상승, 수면 장애 등</a:t>
            </a:r>
            <a:endParaRPr b="0" i="0" sz="1600" u="none" cap="none" strike="noStrike">
              <a:solidFill>
                <a:srgbClr val="000000"/>
              </a:solidFill>
              <a:latin typeface="Batang"/>
              <a:ea typeface="Batang"/>
              <a:cs typeface="Batang"/>
              <a:sym typeface="Batang"/>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5"/>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68" name="Google Shape;368;p25"/>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69" name="Google Shape;369;p25"/>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350"/>
              <a:buNone/>
            </a:pPr>
            <a:r>
              <a:rPr lang="ko-KR" sz="1400">
                <a:solidFill>
                  <a:schemeClr val="dk1"/>
                </a:solidFill>
              </a:rPr>
              <a:t>빨간 박스 클릭 시 뜻 풀이 제시</a:t>
            </a:r>
            <a:endParaRPr/>
          </a:p>
        </p:txBody>
      </p:sp>
      <p:sp>
        <p:nvSpPr>
          <p:cNvPr id="370" name="Google Shape;370;p25"/>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371" name="Google Shape;371;p25"/>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50"/>
              <a:buNone/>
            </a:pPr>
            <a:r>
              <a:rPr b="1" lang="ko-KR" sz="1800">
                <a:solidFill>
                  <a:schemeClr val="dk1"/>
                </a:solidFill>
              </a:rPr>
              <a:t>기초학습&lt; 하 수준 학생&gt;</a:t>
            </a:r>
            <a:endParaRPr b="1" sz="1800">
              <a:solidFill>
                <a:schemeClr val="dk1"/>
              </a:solidFill>
            </a:endParaRPr>
          </a:p>
        </p:txBody>
      </p:sp>
      <p:sp>
        <p:nvSpPr>
          <p:cNvPr id="372" name="Google Shape;372;p25"/>
          <p:cNvSpPr/>
          <p:nvPr/>
        </p:nvSpPr>
        <p:spPr>
          <a:xfrm>
            <a:off x="335233" y="1472386"/>
            <a:ext cx="8638714" cy="9779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5"/>
          <p:cNvSpPr txBox="1"/>
          <p:nvPr/>
        </p:nvSpPr>
        <p:spPr>
          <a:xfrm>
            <a:off x="762645" y="1633701"/>
            <a:ext cx="6802925" cy="3590598"/>
          </a:xfrm>
          <a:prstGeom prst="rect">
            <a:avLst/>
          </a:prstGeom>
          <a:noFill/>
          <a:ln>
            <a:noFill/>
          </a:ln>
        </p:spPr>
        <p:txBody>
          <a:bodyPr anchorCtr="0" anchor="t" bIns="45700" lIns="91425" spcFirstLastPara="1" rIns="91425" wrap="square" tIns="45700">
            <a:spAutoFit/>
          </a:bodyPr>
          <a:lstStyle/>
          <a:p>
            <a:pPr indent="0" lvl="0" marL="0" marR="0" rtl="0" algn="just">
              <a:lnSpc>
                <a:spcPct val="185000"/>
              </a:lnSpc>
              <a:spcBef>
                <a:spcPts val="0"/>
              </a:spcBef>
              <a:spcAft>
                <a:spcPts val="0"/>
              </a:spcAft>
              <a:buClr>
                <a:srgbClr val="000000"/>
              </a:buClr>
              <a:buSzPts val="1800"/>
              <a:buFont typeface="Arial"/>
              <a:buNone/>
            </a:pPr>
            <a:r>
              <a:rPr b="1" i="0" lang="ko-KR" sz="1800" u="none" cap="none" strike="noStrike">
                <a:solidFill>
                  <a:srgbClr val="000000"/>
                </a:solidFill>
                <a:latin typeface="Batang"/>
                <a:ea typeface="Batang"/>
                <a:cs typeface="Batang"/>
                <a:sym typeface="Batang"/>
              </a:rPr>
              <a:t>소리 환경</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(2) 소음을 줄이기 위해 필요한 노력</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  ① 이중창, 커튼, 책장을 활용하여 창밖의 </a:t>
            </a:r>
            <a:r>
              <a:rPr b="0" i="0" lang="ko-KR" sz="1800" u="none" cap="none" strike="noStrike">
                <a:solidFill>
                  <a:schemeClr val="dk1"/>
                </a:solidFill>
                <a:latin typeface="Batang"/>
                <a:ea typeface="Batang"/>
                <a:cs typeface="Batang"/>
                <a:sym typeface="Batang"/>
              </a:rPr>
              <a:t>소음</a:t>
            </a:r>
            <a:r>
              <a:rPr b="0" i="0" lang="ko-KR" sz="1800" u="none" cap="none" strike="noStrike">
                <a:solidFill>
                  <a:srgbClr val="000000"/>
                </a:solidFill>
                <a:latin typeface="Batang"/>
                <a:ea typeface="Batang"/>
                <a:cs typeface="Batang"/>
                <a:sym typeface="Batang"/>
              </a:rPr>
              <a:t> 차단하기</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  ② 아침 일찍 또는 밤늦게 청소기, 세탁기 등 사용 자제하기</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  ③ 밤늦은 시간에 악기 연주 및 운동 기구 사용 자제하기</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  ④ 카펫이나 매트 등 바닥 충격 완충재 설치하기</a:t>
            </a:r>
            <a:endParaRPr b="0" i="0" sz="1600" u="none" cap="none" strike="noStrike">
              <a:solidFill>
                <a:srgbClr val="000000"/>
              </a:solidFill>
              <a:latin typeface="Batang"/>
              <a:ea typeface="Batang"/>
              <a:cs typeface="Batang"/>
              <a:sym typeface="Batang"/>
            </a:endParaRPr>
          </a:p>
          <a:p>
            <a:pPr indent="0" lvl="0" marL="0" marR="0" rtl="0" algn="just">
              <a:lnSpc>
                <a:spcPct val="185000"/>
              </a:lnSpc>
              <a:spcBef>
                <a:spcPts val="0"/>
              </a:spcBef>
              <a:spcAft>
                <a:spcPts val="0"/>
              </a:spcAft>
              <a:buClr>
                <a:srgbClr val="000000"/>
              </a:buClr>
              <a:buSzPts val="1800"/>
              <a:buFont typeface="Arial"/>
              <a:buNone/>
            </a:pPr>
            <a:r>
              <a:rPr b="0" i="0" lang="ko-KR" sz="1800" u="none" cap="none" strike="noStrike">
                <a:solidFill>
                  <a:srgbClr val="000000"/>
                </a:solidFill>
                <a:latin typeface="Batang"/>
                <a:ea typeface="Batang"/>
                <a:cs typeface="Batang"/>
                <a:sym typeface="Batang"/>
              </a:rPr>
              <a:t>  ⑤ 반려견 짖음 관리하기</a:t>
            </a:r>
            <a:endParaRPr b="0" i="0" sz="1600" u="none" cap="none" strike="noStrike">
              <a:solidFill>
                <a:srgbClr val="000000"/>
              </a:solidFill>
              <a:latin typeface="Batang"/>
              <a:ea typeface="Batang"/>
              <a:cs typeface="Batang"/>
              <a:sym typeface="Batang"/>
            </a:endParaRPr>
          </a:p>
        </p:txBody>
      </p:sp>
      <p:sp>
        <p:nvSpPr>
          <p:cNvPr id="374" name="Google Shape;374;p25"/>
          <p:cNvSpPr txBox="1"/>
          <p:nvPr/>
        </p:nvSpPr>
        <p:spPr>
          <a:xfrm>
            <a:off x="4791484" y="5130221"/>
            <a:ext cx="5281414"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highlight>
                  <a:srgbClr val="FFFFFF"/>
                </a:highlight>
                <a:latin typeface="Arial"/>
                <a:ea typeface="Arial"/>
                <a:cs typeface="Arial"/>
                <a:sym typeface="Arial"/>
              </a:rPr>
              <a:t>일반적으로 급격한 외부 변화를 완화시키는 작용을 하는 물질.</a:t>
            </a:r>
            <a:endParaRPr b="0" i="0" sz="1800" u="none" cap="none" strike="noStrike">
              <a:solidFill>
                <a:srgbClr val="000000"/>
              </a:solidFill>
              <a:latin typeface="Arial"/>
              <a:ea typeface="Arial"/>
              <a:cs typeface="Arial"/>
              <a:sym typeface="Arial"/>
            </a:endParaRPr>
          </a:p>
        </p:txBody>
      </p:sp>
      <p:sp>
        <p:nvSpPr>
          <p:cNvPr id="375" name="Google Shape;375;p25"/>
          <p:cNvSpPr/>
          <p:nvPr/>
        </p:nvSpPr>
        <p:spPr>
          <a:xfrm>
            <a:off x="3840780" y="4332578"/>
            <a:ext cx="731220" cy="380936"/>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cxnSp>
        <p:nvCxnSpPr>
          <p:cNvPr id="376" name="Google Shape;376;p25"/>
          <p:cNvCxnSpPr/>
          <p:nvPr/>
        </p:nvCxnSpPr>
        <p:spPr>
          <a:xfrm>
            <a:off x="3900973" y="4700362"/>
            <a:ext cx="858900" cy="348900"/>
          </a:xfrm>
          <a:prstGeom prst="bentConnector3">
            <a:avLst>
              <a:gd fmla="val 50000" name="adj1"/>
            </a:avLst>
          </a:prstGeom>
          <a:noFill/>
          <a:ln cap="flat" cmpd="sng" w="19050">
            <a:solidFill>
              <a:srgbClr val="EB792A"/>
            </a:solidFill>
            <a:prstDash val="solid"/>
            <a:round/>
            <a:headEnd len="sm" w="sm" type="none"/>
            <a:tailEnd len="med" w="med" type="triangl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26"/>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82" name="Google Shape;382;p26"/>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83" name="Google Shape;383;p26"/>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384" name="Google Shape;384;p26"/>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385" name="Google Shape;385;p26"/>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t/>
            </a:r>
            <a:endParaRPr/>
          </a:p>
        </p:txBody>
      </p:sp>
      <p:sp>
        <p:nvSpPr>
          <p:cNvPr id="386" name="Google Shape;386;p26"/>
          <p:cNvSpPr/>
          <p:nvPr/>
        </p:nvSpPr>
        <p:spPr>
          <a:xfrm>
            <a:off x="335233" y="1472386"/>
            <a:ext cx="8638714" cy="9779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26"/>
          <p:cNvSpPr/>
          <p:nvPr/>
        </p:nvSpPr>
        <p:spPr>
          <a:xfrm>
            <a:off x="457470" y="1839772"/>
            <a:ext cx="8638714" cy="1415772"/>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&lt;하 수준 학생을 위한 미니활동&gt;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층간소음을 유발하지 않는 매너 있는 학급이 되기 위한 방안 찾기</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 -분류 제공: 수업 시간, 쉬는 시간 및 점심 시간</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27"/>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93" name="Google Shape;393;p27"/>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394" name="Google Shape;394;p27"/>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rPr lang="ko-KR"/>
              <a:t>층간소음 이웃사이센터 홈페이지에 방문하여 실제 방생 건수를 확인해볼 수 있도록 지도함</a:t>
            </a:r>
            <a:endParaRPr/>
          </a:p>
        </p:txBody>
      </p:sp>
      <p:sp>
        <p:nvSpPr>
          <p:cNvPr id="395" name="Google Shape;395;p27"/>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396" name="Google Shape;396;p27"/>
          <p:cNvSpPr txBox="1"/>
          <p:nvPr>
            <p:ph idx="5" type="body"/>
          </p:nvPr>
        </p:nvSpPr>
        <p:spPr>
          <a:xfrm>
            <a:off x="701485"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50"/>
              <a:buNone/>
            </a:pPr>
            <a:r>
              <a:rPr b="1" lang="ko-KR" sz="1800">
                <a:solidFill>
                  <a:schemeClr val="dk1"/>
                </a:solidFill>
              </a:rPr>
              <a:t>심화학습 &lt;상 수준 학생&gt;</a:t>
            </a:r>
            <a:endParaRPr b="1" sz="1800">
              <a:solidFill>
                <a:schemeClr val="dk1"/>
              </a:solidFill>
            </a:endParaRPr>
          </a:p>
        </p:txBody>
      </p:sp>
      <p:sp>
        <p:nvSpPr>
          <p:cNvPr id="397" name="Google Shape;397;p27"/>
          <p:cNvSpPr/>
          <p:nvPr/>
        </p:nvSpPr>
        <p:spPr>
          <a:xfrm>
            <a:off x="335233" y="1163815"/>
            <a:ext cx="8638714" cy="1292662"/>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층간소음 이웃사이 센터에 접속해 보세요.</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층간소음과 관련된 통계를 관찰하여 추이를 파악해 봅시다.</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층간소음로 인한 피해 접수 건수에 나타난 추이를 확인해 보고 왜 이러한 추이가 나타났는지 생각해봅시다.</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sng" cap="none" strike="noStrike">
                <a:solidFill>
                  <a:srgbClr val="000000"/>
                </a:solidFill>
                <a:latin typeface="Arial"/>
                <a:ea typeface="Arial"/>
                <a:cs typeface="Arial"/>
                <a:sym typeface="Arial"/>
                <a:hlinkClick r:id="rId3">
                  <a:extLst>
                    <a:ext uri="{A12FA001-AC4F-418D-AE19-62706E023703}">
                      <ahyp:hlinkClr val="tx"/>
                    </a:ext>
                  </a:extLst>
                </a:hlinkClick>
              </a:rPr>
              <a:t>층간소음 이웃사이센터 (noiseinfo.or.kr)</a:t>
            </a:r>
            <a:endParaRPr b="0" i="0" sz="1400" u="none" cap="none" strike="noStrike">
              <a:solidFill>
                <a:srgbClr val="000000"/>
              </a:solidFill>
              <a:latin typeface="Arial"/>
              <a:ea typeface="Arial"/>
              <a:cs typeface="Arial"/>
              <a:sym typeface="Arial"/>
            </a:endParaRPr>
          </a:p>
        </p:txBody>
      </p:sp>
      <p:pic>
        <p:nvPicPr>
          <p:cNvPr id="398" name="Google Shape;398;p27"/>
          <p:cNvPicPr preferRelativeResize="0"/>
          <p:nvPr/>
        </p:nvPicPr>
        <p:blipFill rotWithShape="1">
          <a:blip r:embed="rId4">
            <a:alphaModFix/>
          </a:blip>
          <a:srcRect b="0" l="0" r="0" t="4484"/>
          <a:stretch/>
        </p:blipFill>
        <p:spPr>
          <a:xfrm>
            <a:off x="990600" y="2575767"/>
            <a:ext cx="4872181" cy="4282233"/>
          </a:xfrm>
          <a:prstGeom prst="rect">
            <a:avLst/>
          </a:prstGeom>
          <a:noFill/>
          <a:ln>
            <a:noFill/>
          </a:ln>
        </p:spPr>
      </p:pic>
      <p:sp>
        <p:nvSpPr>
          <p:cNvPr id="399" name="Google Shape;399;p27"/>
          <p:cNvSpPr/>
          <p:nvPr/>
        </p:nvSpPr>
        <p:spPr>
          <a:xfrm>
            <a:off x="6096000" y="4401524"/>
            <a:ext cx="2803893" cy="40011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ko-KR" sz="2000" u="none" cap="none" strike="noStrike">
                <a:solidFill>
                  <a:srgbClr val="000000"/>
                </a:solidFill>
                <a:latin typeface="Arial"/>
                <a:ea typeface="Arial"/>
                <a:cs typeface="Arial"/>
                <a:sym typeface="Arial"/>
              </a:rPr>
              <a:t>학생 답:   </a:t>
            </a:r>
            <a:endParaRPr b="1" i="0" sz="20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28"/>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405" name="Google Shape;405;p28"/>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406" name="Google Shape;406;p28"/>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407" name="Google Shape;407;p28"/>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408" name="Google Shape;408;p28"/>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50"/>
              <a:buNone/>
            </a:pPr>
            <a:r>
              <a:rPr b="1" lang="ko-KR" sz="1800">
                <a:solidFill>
                  <a:schemeClr val="dk1"/>
                </a:solidFill>
              </a:rPr>
              <a:t>심화학습 &lt;상 수준 학생&gt;</a:t>
            </a:r>
            <a:endParaRPr b="1" sz="1800">
              <a:solidFill>
                <a:schemeClr val="dk1"/>
              </a:solidFill>
            </a:endParaRPr>
          </a:p>
        </p:txBody>
      </p:sp>
      <p:sp>
        <p:nvSpPr>
          <p:cNvPr id="409" name="Google Shape;409;p28"/>
          <p:cNvSpPr/>
          <p:nvPr/>
        </p:nvSpPr>
        <p:spPr>
          <a:xfrm>
            <a:off x="335232" y="1234232"/>
            <a:ext cx="8892905" cy="2523768"/>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소음의 영향과 피해</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인체에 생리적·심리적 영향(대화방해, 수면방해) 및 작업능률을 저하</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 단기적 영향:  심장박동수의 감소경향 및 피부의 말초혈관 수축 현상, 호흡의 크기가 증가, 소화기 계통에 영향</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 장기적인 영향: 내분비선의 호르몬 방출에 의함</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  - 혈행장애와 스트레스가 있으며, 혈행장애는 심장과 뇌 등에 영향</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  - 스트레스는 위장과 대장 등 소화기장애와 호흡기에 영향</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10" name="Google Shape;410;p28"/>
          <p:cNvPicPr preferRelativeResize="0"/>
          <p:nvPr/>
        </p:nvPicPr>
        <p:blipFill rotWithShape="1">
          <a:blip r:embed="rId3">
            <a:alphaModFix/>
          </a:blip>
          <a:srcRect b="0" l="0" r="0" t="0"/>
          <a:stretch/>
        </p:blipFill>
        <p:spPr>
          <a:xfrm>
            <a:off x="1421861" y="3243009"/>
            <a:ext cx="6465457" cy="3009900"/>
          </a:xfrm>
          <a:prstGeom prst="rect">
            <a:avLst/>
          </a:prstGeom>
          <a:noFill/>
          <a:ln>
            <a:noFill/>
          </a:ln>
        </p:spPr>
      </p:pic>
      <p:sp>
        <p:nvSpPr>
          <p:cNvPr id="411" name="Google Shape;411;p28"/>
          <p:cNvSpPr/>
          <p:nvPr/>
        </p:nvSpPr>
        <p:spPr>
          <a:xfrm>
            <a:off x="5424183" y="6391409"/>
            <a:ext cx="3092513"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ko-KR" sz="1400" u="sng" cap="none" strike="noStrike">
                <a:solidFill>
                  <a:srgbClr val="000000"/>
                </a:solidFill>
                <a:latin typeface="Arial"/>
                <a:ea typeface="Arial"/>
                <a:cs typeface="Arial"/>
                <a:sym typeface="Arial"/>
                <a:hlinkClick r:id="rId4">
                  <a:extLst>
                    <a:ext uri="{A12FA001-AC4F-418D-AE19-62706E023703}">
                      <ahyp:hlinkClr val="tx"/>
                    </a:ext>
                  </a:extLst>
                </a:hlinkClick>
              </a:rPr>
              <a:t>국가소음정보시스템 (noiseinfo.or.kr)</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3"/>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80" name="Google Shape;80;p3"/>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81" name="Google Shape;81;p3"/>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275"/>
              <a:buNone/>
            </a:pPr>
            <a:r>
              <a:rPr lang="ko-KR"/>
              <a:t>OX문항을 제시하여 상중하 평가</a:t>
            </a:r>
            <a:endParaRPr/>
          </a:p>
          <a:p>
            <a:pPr indent="0" lvl="0" marL="0" rtl="0" algn="ctr">
              <a:lnSpc>
                <a:spcPct val="90000"/>
              </a:lnSpc>
              <a:spcBef>
                <a:spcPts val="0"/>
              </a:spcBef>
              <a:spcAft>
                <a:spcPts val="0"/>
              </a:spcAft>
              <a:buSzPts val="275"/>
              <a:buNone/>
            </a:pPr>
            <a:r>
              <a:rPr lang="ko-KR">
                <a:solidFill>
                  <a:srgbClr val="7F7F7F"/>
                </a:solidFill>
              </a:rPr>
              <a:t>5개 정답: 상</a:t>
            </a:r>
            <a:endParaRPr>
              <a:solidFill>
                <a:srgbClr val="7F7F7F"/>
              </a:solidFill>
            </a:endParaRPr>
          </a:p>
          <a:p>
            <a:pPr indent="0" lvl="0" marL="0" rtl="0" algn="ctr">
              <a:lnSpc>
                <a:spcPct val="90000"/>
              </a:lnSpc>
              <a:spcBef>
                <a:spcPts val="0"/>
              </a:spcBef>
              <a:spcAft>
                <a:spcPts val="0"/>
              </a:spcAft>
              <a:buSzPts val="275"/>
              <a:buNone/>
            </a:pPr>
            <a:r>
              <a:rPr lang="ko-KR">
                <a:solidFill>
                  <a:srgbClr val="7F7F7F"/>
                </a:solidFill>
              </a:rPr>
              <a:t>평가 멘트: 기초 지식이 매우 탄탄합니다. 앞으로의 학습이 기대됩니다.</a:t>
            </a:r>
            <a:endParaRPr/>
          </a:p>
          <a:p>
            <a:pPr indent="0" lvl="0" marL="0" rtl="0" algn="ctr">
              <a:lnSpc>
                <a:spcPct val="90000"/>
              </a:lnSpc>
              <a:spcBef>
                <a:spcPts val="0"/>
              </a:spcBef>
              <a:spcAft>
                <a:spcPts val="0"/>
              </a:spcAft>
              <a:buSzPts val="275"/>
              <a:buNone/>
            </a:pPr>
            <a:r>
              <a:t/>
            </a:r>
            <a:endParaRPr>
              <a:solidFill>
                <a:srgbClr val="7F7F7F"/>
              </a:solidFill>
            </a:endParaRPr>
          </a:p>
          <a:p>
            <a:pPr indent="0" lvl="0" marL="0" rtl="0" algn="ctr">
              <a:lnSpc>
                <a:spcPct val="90000"/>
              </a:lnSpc>
              <a:spcBef>
                <a:spcPts val="0"/>
              </a:spcBef>
              <a:spcAft>
                <a:spcPts val="0"/>
              </a:spcAft>
              <a:buSzPts val="275"/>
              <a:buNone/>
            </a:pPr>
            <a:r>
              <a:rPr lang="ko-KR">
                <a:solidFill>
                  <a:srgbClr val="7F7F7F"/>
                </a:solidFill>
              </a:rPr>
              <a:t>3~4개 정답: 중</a:t>
            </a:r>
            <a:endParaRPr>
              <a:solidFill>
                <a:srgbClr val="7F7F7F"/>
              </a:solidFill>
            </a:endParaRPr>
          </a:p>
          <a:p>
            <a:pPr indent="0" lvl="0" marL="0" rtl="0" algn="ctr">
              <a:lnSpc>
                <a:spcPct val="90000"/>
              </a:lnSpc>
              <a:spcBef>
                <a:spcPts val="0"/>
              </a:spcBef>
              <a:spcAft>
                <a:spcPts val="0"/>
              </a:spcAft>
              <a:buSzPts val="275"/>
              <a:buNone/>
            </a:pPr>
            <a:r>
              <a:rPr lang="ko-KR"/>
              <a:t>기본 개념을 잘 이해하고 있으나, 조금 더 노력하면 더 나은 성과을 얻을 수 있을 것입니다.</a:t>
            </a:r>
            <a:endParaRPr/>
          </a:p>
          <a:p>
            <a:pPr indent="0" lvl="0" marL="0" rtl="0" algn="ctr">
              <a:lnSpc>
                <a:spcPct val="90000"/>
              </a:lnSpc>
              <a:spcBef>
                <a:spcPts val="0"/>
              </a:spcBef>
              <a:spcAft>
                <a:spcPts val="0"/>
              </a:spcAft>
              <a:buSzPts val="275"/>
              <a:buNone/>
            </a:pPr>
            <a:r>
              <a:t/>
            </a:r>
            <a:endParaRPr>
              <a:solidFill>
                <a:srgbClr val="7F7F7F"/>
              </a:solidFill>
            </a:endParaRPr>
          </a:p>
          <a:p>
            <a:pPr indent="0" lvl="0" marL="0" rtl="0" algn="ctr">
              <a:lnSpc>
                <a:spcPct val="90000"/>
              </a:lnSpc>
              <a:spcBef>
                <a:spcPts val="0"/>
              </a:spcBef>
              <a:spcAft>
                <a:spcPts val="0"/>
              </a:spcAft>
              <a:buSzPts val="275"/>
              <a:buNone/>
            </a:pPr>
            <a:r>
              <a:rPr lang="ko-KR">
                <a:solidFill>
                  <a:srgbClr val="7F7F7F"/>
                </a:solidFill>
              </a:rPr>
              <a:t>1~2개 정답: 하</a:t>
            </a:r>
            <a:endParaRPr>
              <a:solidFill>
                <a:srgbClr val="7F7F7F"/>
              </a:solidFill>
            </a:endParaRPr>
          </a:p>
          <a:p>
            <a:pPr indent="0" lvl="0" marL="0" rtl="0" algn="ctr">
              <a:lnSpc>
                <a:spcPct val="90000"/>
              </a:lnSpc>
              <a:spcBef>
                <a:spcPts val="0"/>
              </a:spcBef>
              <a:spcAft>
                <a:spcPts val="0"/>
              </a:spcAft>
              <a:buSzPts val="275"/>
              <a:buNone/>
            </a:pPr>
            <a:r>
              <a:rPr lang="ko-KR">
                <a:solidFill>
                  <a:srgbClr val="7F7F7F"/>
                </a:solidFill>
              </a:rPr>
              <a:t>기초지식에 약간의 부족함이 있어요. 집중적인 노력이 필요합니다.</a:t>
            </a:r>
            <a:endParaRPr/>
          </a:p>
        </p:txBody>
      </p:sp>
      <p:sp>
        <p:nvSpPr>
          <p:cNvPr id="82" name="Google Shape;82;p3"/>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b="1" lang="ko-KR" sz="1200">
                <a:solidFill>
                  <a:schemeClr val="dk1"/>
                </a:solidFill>
              </a:rPr>
              <a:t>초등 실과 내용으로 진단평가 문항을 수정하였습니다.</a:t>
            </a:r>
            <a:endParaRPr b="1" sz="1200">
              <a:solidFill>
                <a:schemeClr val="dk1"/>
              </a:solidFill>
            </a:endParaRPr>
          </a:p>
        </p:txBody>
      </p:sp>
      <p:sp>
        <p:nvSpPr>
          <p:cNvPr id="83" name="Google Shape;83;p3"/>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진단평가</a:t>
            </a:r>
            <a:endParaRPr/>
          </a:p>
        </p:txBody>
      </p:sp>
      <p:sp>
        <p:nvSpPr>
          <p:cNvPr id="84" name="Google Shape;84;p3"/>
          <p:cNvSpPr/>
          <p:nvPr/>
        </p:nvSpPr>
        <p:spPr>
          <a:xfrm>
            <a:off x="335233" y="2175656"/>
            <a:ext cx="8638714" cy="28931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[진단평가] 생활 공간을 쾌적하고 안전하게 관리하는 방법에 대해 얼마나 알고 있나요? O, X로 표시해 봅시다.</a:t>
            </a:r>
            <a:br>
              <a:rPr b="1" i="0" lang="ko-KR" sz="1400" u="none" cap="none" strike="noStrike">
                <a:solidFill>
                  <a:srgbClr val="000000"/>
                </a:solidFill>
                <a:latin typeface="Arial"/>
                <a:ea typeface="Arial"/>
                <a:cs typeface="Arial"/>
                <a:sym typeface="Arial"/>
              </a:rPr>
            </a:br>
            <a:br>
              <a:rPr b="1" i="0" lang="ko-KR"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1. 청소를 깨끗이 하면 곰팡이나 해충이 사라져 건강하게 생활할 수 있다. (O)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2. 정리 정돈과 청소를 하면 일의 능률이 낮아진다. (X)</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3. 햇빛은 샬균 작용을 하기 때문에 햇빛에 이불을 건조하면 진드기를 없앨 수 있다. (O)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4. 전기 조명은 젖은 손으로 만져도 상관이 없다. (X)</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5. 전기 코드를 뽑을 때는 플러그 몸체를 잡고 뽑는다. (O)</a:t>
            </a:r>
            <a:endParaRPr b="0" i="0" sz="1400" u="none" cap="none" strike="noStrike">
              <a:solidFill>
                <a:srgbClr val="7F7F7F"/>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29"/>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417" name="Google Shape;417;p29"/>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418" name="Google Shape;418;p29"/>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419" name="Google Shape;419;p29"/>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420" name="Google Shape;420;p29"/>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
              <a:buNone/>
            </a:pPr>
            <a:r>
              <a:rPr b="1" lang="ko-KR" sz="1600">
                <a:solidFill>
                  <a:schemeClr val="dk1"/>
                </a:solidFill>
              </a:rPr>
              <a:t>심화학습 &lt;상 수준 학생&gt;</a:t>
            </a:r>
            <a:endParaRPr b="1" sz="1600">
              <a:solidFill>
                <a:schemeClr val="dk1"/>
              </a:solidFill>
            </a:endParaRPr>
          </a:p>
        </p:txBody>
      </p:sp>
      <p:sp>
        <p:nvSpPr>
          <p:cNvPr id="421" name="Google Shape;421;p29"/>
          <p:cNvSpPr/>
          <p:nvPr/>
        </p:nvSpPr>
        <p:spPr>
          <a:xfrm>
            <a:off x="423642" y="2458573"/>
            <a:ext cx="8638714" cy="1015663"/>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주거 환경의 소음 관련 법규</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ko-KR" sz="1400" u="sng" cap="none" strike="noStrike">
                <a:solidFill>
                  <a:srgbClr val="000000"/>
                </a:solidFill>
                <a:latin typeface="Arial"/>
                <a:ea typeface="Arial"/>
                <a:cs typeface="Arial"/>
                <a:sym typeface="Arial"/>
                <a:hlinkClick r:id="rId3">
                  <a:extLst>
                    <a:ext uri="{A12FA001-AC4F-418D-AE19-62706E023703}">
                      <ahyp:hlinkClr val="tx"/>
                    </a:ext>
                  </a:extLst>
                </a:hlinkClick>
              </a:rPr>
              <a:t>층간소음 피해사례 조사·상담 등의 절차 및 방법에 관한 규정 (law.go.kr)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4"/>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90" name="Google Shape;90;p4"/>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91" name="Google Shape;91;p4"/>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92" name="Google Shape;92;p4"/>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이론-생각해볼 문제</a:t>
            </a:r>
            <a:endParaRPr/>
          </a:p>
        </p:txBody>
      </p:sp>
      <p:sp>
        <p:nvSpPr>
          <p:cNvPr id="93" name="Google Shape;93;p4"/>
          <p:cNvSpPr/>
          <p:nvPr/>
        </p:nvSpPr>
        <p:spPr>
          <a:xfrm>
            <a:off x="400618" y="1541535"/>
            <a:ext cx="8638800" cy="3078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[생각해 볼 문제] </a:t>
            </a:r>
            <a:endParaRPr b="0" i="0" sz="1400" u="none" cap="none" strike="noStrike">
              <a:solidFill>
                <a:srgbClr val="000000"/>
              </a:solidFill>
              <a:latin typeface="Arial"/>
              <a:ea typeface="Arial"/>
              <a:cs typeface="Arial"/>
              <a:sym typeface="Arial"/>
            </a:endParaRPr>
          </a:p>
        </p:txBody>
      </p:sp>
      <p:sp>
        <p:nvSpPr>
          <p:cNvPr id="94" name="Google Shape;94;p4"/>
          <p:cNvSpPr/>
          <p:nvPr/>
        </p:nvSpPr>
        <p:spPr>
          <a:xfrm>
            <a:off x="483400" y="2781252"/>
            <a:ext cx="8638800" cy="1046400"/>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0" lang="ko-KR" sz="2000" u="none" cap="none" strike="noStrike">
                <a:solidFill>
                  <a:srgbClr val="000000"/>
                </a:solidFill>
                <a:latin typeface="Arial"/>
                <a:ea typeface="Arial"/>
                <a:cs typeface="Arial"/>
                <a:sym typeface="Arial"/>
              </a:rPr>
              <a:t>주거공간의 빛, 공기, 온도, 소리 환경이 </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000"/>
              <a:buFont typeface="Arial"/>
              <a:buNone/>
            </a:pPr>
            <a:r>
              <a:rPr b="1" i="0" lang="ko-KR" sz="2000" u="none" cap="none" strike="noStrike">
                <a:solidFill>
                  <a:srgbClr val="000000"/>
                </a:solidFill>
                <a:latin typeface="Arial"/>
                <a:ea typeface="Arial"/>
                <a:cs typeface="Arial"/>
                <a:sym typeface="Arial"/>
              </a:rPr>
              <a:t>일정한 조건을 충족할 때 우리는 쾌적하다고 느낄 수 있어요.</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000"/>
              <a:buFont typeface="Arial"/>
              <a:buNone/>
            </a:pPr>
            <a:r>
              <a:rPr b="1" i="0" lang="ko-KR" sz="2000" u="none" cap="none" strike="noStrike">
                <a:solidFill>
                  <a:srgbClr val="000000"/>
                </a:solidFill>
                <a:latin typeface="Arial"/>
                <a:ea typeface="Arial"/>
                <a:cs typeface="Arial"/>
                <a:sym typeface="Arial"/>
              </a:rPr>
              <a:t>집이 쾌적하면 어떤 점이 좋을까요?</a:t>
            </a:r>
            <a:endParaRPr b="1" i="0" sz="2000" u="none" cap="none" strike="noStrike">
              <a:solidFill>
                <a:srgbClr val="000000"/>
              </a:solidFill>
              <a:latin typeface="Arial"/>
              <a:ea typeface="Arial"/>
              <a:cs typeface="Arial"/>
              <a:sym typeface="Arial"/>
            </a:endParaRPr>
          </a:p>
        </p:txBody>
      </p:sp>
      <p:sp>
        <p:nvSpPr>
          <p:cNvPr id="95" name="Google Shape;95;p4"/>
          <p:cNvSpPr/>
          <p:nvPr/>
        </p:nvSpPr>
        <p:spPr>
          <a:xfrm>
            <a:off x="3091238" y="5007463"/>
            <a:ext cx="3750000" cy="4002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ko-KR" sz="2000" u="none" cap="none" strike="noStrike">
                <a:solidFill>
                  <a:srgbClr val="000000"/>
                </a:solidFill>
                <a:latin typeface="Arial"/>
                <a:ea typeface="Arial"/>
                <a:cs typeface="Arial"/>
                <a:sym typeface="Arial"/>
              </a:rPr>
              <a:t>학생 답:   </a:t>
            </a:r>
            <a:endParaRPr b="1" i="0" sz="2000" u="none" cap="none" strike="noStrike">
              <a:solidFill>
                <a:srgbClr val="000000"/>
              </a:solidFill>
              <a:latin typeface="Arial"/>
              <a:ea typeface="Arial"/>
              <a:cs typeface="Arial"/>
              <a:sym typeface="Arial"/>
            </a:endParaRPr>
          </a:p>
        </p:txBody>
      </p:sp>
      <p:graphicFrame>
        <p:nvGraphicFramePr>
          <p:cNvPr id="96" name="Google Shape;96;p4"/>
          <p:cNvGraphicFramePr/>
          <p:nvPr/>
        </p:nvGraphicFramePr>
        <p:xfrm>
          <a:off x="9350375" y="754655"/>
          <a:ext cx="3000000" cy="3000000"/>
        </p:xfrm>
        <a:graphic>
          <a:graphicData uri="http://schemas.openxmlformats.org/drawingml/2006/table">
            <a:tbl>
              <a:tblPr>
                <a:noFill/>
                <a:tableStyleId>{B7AC3C01-4F19-4408-8765-71602E372CA5}</a:tableStyleId>
              </a:tblPr>
              <a:tblGrid>
                <a:gridCol w="564800"/>
                <a:gridCol w="2041875"/>
              </a:tblGrid>
              <a:tr h="351400">
                <a:tc>
                  <a:txBody>
                    <a:bodyPr/>
                    <a:lstStyle/>
                    <a:p>
                      <a:pPr indent="0" lvl="0" marL="0" marR="0" rtl="0" algn="ctr">
                        <a:lnSpc>
                          <a:spcPct val="100000"/>
                        </a:lnSpc>
                        <a:spcBef>
                          <a:spcPts val="0"/>
                        </a:spcBef>
                        <a:spcAft>
                          <a:spcPts val="0"/>
                        </a:spcAft>
                        <a:buClr>
                          <a:srgbClr val="000000"/>
                        </a:buClr>
                        <a:buSzPts val="1600"/>
                        <a:buFont typeface="Arial"/>
                        <a:buNone/>
                      </a:pPr>
                      <a:r>
                        <a:rPr b="1" i="0" lang="ko-KR" sz="1800" u="none" cap="none" strike="noStrike">
                          <a:solidFill>
                            <a:srgbClr val="000000"/>
                          </a:solidFill>
                          <a:latin typeface="Arial"/>
                          <a:ea typeface="Arial"/>
                          <a:cs typeface="Arial"/>
                          <a:sym typeface="Arial"/>
                        </a:rPr>
                        <a:t>1</a:t>
                      </a:r>
                      <a:endParaRPr sz="4200" u="none" cap="none" strike="noStrike"/>
                    </a:p>
                  </a:txBody>
                  <a:tcPr marT="25400" marB="2540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학생들이 답 적을 수 있는 칸 띄우기</a:t>
                      </a:r>
                      <a:endParaRPr sz="1600" u="none" cap="none" strike="noStrike"/>
                    </a:p>
                  </a:txBody>
                  <a:tcPr marT="25400" marB="25400" marR="57150" marL="5715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r>
              <a:tr h="2658500">
                <a:tc>
                  <a:txBody>
                    <a:bodyPr/>
                    <a:lstStyle/>
                    <a:p>
                      <a:pPr indent="0" lvl="0" marL="0" marR="0" rtl="0" algn="ctr">
                        <a:lnSpc>
                          <a:spcPct val="100000"/>
                        </a:lnSpc>
                        <a:spcBef>
                          <a:spcPts val="0"/>
                        </a:spcBef>
                        <a:spcAft>
                          <a:spcPts val="0"/>
                        </a:spcAft>
                        <a:buClr>
                          <a:srgbClr val="000000"/>
                        </a:buClr>
                        <a:buSzPts val="1050"/>
                        <a:buFont typeface="Arial"/>
                        <a:buNone/>
                      </a:pPr>
                      <a:r>
                        <a:rPr lang="ko-KR" sz="1250"/>
                        <a:t>1의 </a:t>
                      </a:r>
                      <a:r>
                        <a:rPr lang="ko-KR" sz="1250" u="none" cap="none" strike="noStrike"/>
                        <a:t>예시답</a:t>
                      </a:r>
                      <a:endParaRPr sz="1250" u="none" cap="none" strike="noStrike"/>
                    </a:p>
                  </a:txBody>
                  <a:tcPr marT="25400" marB="2540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DD4EA"/>
                    </a:solidFill>
                  </a:tcPr>
                </a:tc>
                <a:tc>
                  <a:txBody>
                    <a:bodyPr/>
                    <a:lstStyle/>
                    <a:p>
                      <a:pPr indent="0" lvl="0" marL="0" marR="0" rtl="0" algn="l">
                        <a:lnSpc>
                          <a:spcPct val="100000"/>
                        </a:lnSpc>
                        <a:spcBef>
                          <a:spcPts val="0"/>
                        </a:spcBef>
                        <a:spcAft>
                          <a:spcPts val="0"/>
                        </a:spcAft>
                        <a:buClr>
                          <a:srgbClr val="000000"/>
                        </a:buClr>
                        <a:buSzPts val="1600"/>
                        <a:buFont typeface="Arial"/>
                        <a:buNone/>
                      </a:pPr>
                      <a:r>
                        <a:rPr lang="ko-KR" sz="1600" u="none" cap="none" strike="noStrike">
                          <a:solidFill>
                            <a:schemeClr val="dk1"/>
                          </a:solidFill>
                        </a:rPr>
                        <a:t>집이 쾌적하면 편안하게 쉴 수 있어요. 공부나 일을 할 때 더 집중할 수 있어서 성적이나 일의 성과가 좋아질 수 있어요. 건강에도 좋고, 가족들과 더 즐겁게 지낼 수 있어요</a:t>
                      </a:r>
                      <a:endParaRPr sz="1400" u="none" cap="none" strike="noStrike"/>
                    </a:p>
                  </a:txBody>
                  <a:tcPr marT="25400" marB="25400" marR="57150" marL="5715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DD4EA"/>
                    </a:solidFill>
                  </a:tcPr>
                </a:tc>
              </a:tr>
              <a:tr h="2658500">
                <a:tc>
                  <a:txBody>
                    <a:bodyPr/>
                    <a:lstStyle/>
                    <a:p>
                      <a:pPr indent="0" lvl="0" marL="0" marR="0" rtl="0" algn="ctr">
                        <a:lnSpc>
                          <a:spcPct val="100000"/>
                        </a:lnSpc>
                        <a:spcBef>
                          <a:spcPts val="0"/>
                        </a:spcBef>
                        <a:spcAft>
                          <a:spcPts val="0"/>
                        </a:spcAft>
                        <a:buNone/>
                      </a:pPr>
                      <a:r>
                        <a:rPr lang="ko-KR" sz="1650"/>
                        <a:t>2</a:t>
                      </a:r>
                      <a:endParaRPr sz="1650" u="none" cap="none" strike="noStrike"/>
                    </a:p>
                  </a:txBody>
                  <a:tcPr marT="25400" marB="2540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DD4EA"/>
                    </a:solidFill>
                  </a:tcPr>
                </a:tc>
                <a:tc>
                  <a:txBody>
                    <a:bodyPr/>
                    <a:lstStyle/>
                    <a:p>
                      <a:pPr indent="0" lvl="0" marL="0" marR="0" rtl="0" algn="l">
                        <a:lnSpc>
                          <a:spcPct val="100000"/>
                        </a:lnSpc>
                        <a:spcBef>
                          <a:spcPts val="0"/>
                        </a:spcBef>
                        <a:spcAft>
                          <a:spcPts val="0"/>
                        </a:spcAft>
                        <a:buNone/>
                      </a:pPr>
                      <a:r>
                        <a:rPr lang="ko-KR" sz="1600">
                          <a:solidFill>
                            <a:schemeClr val="dk1"/>
                          </a:solidFill>
                        </a:rPr>
                        <a:t>빨간 네모를 클릭하면 2번 말풍선이 나타날 수 있게 해주세요.</a:t>
                      </a:r>
                      <a:endParaRPr sz="1600" u="none" cap="none" strike="noStrike">
                        <a:solidFill>
                          <a:schemeClr val="dk1"/>
                        </a:solidFill>
                      </a:endParaRPr>
                    </a:p>
                  </a:txBody>
                  <a:tcPr marT="25400" marB="25400" marR="57150" marL="5715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DD4EA"/>
                    </a:solidFill>
                  </a:tcPr>
                </a:tc>
              </a:tr>
            </a:tbl>
          </a:graphicData>
        </a:graphic>
      </p:graphicFrame>
      <p:sp>
        <p:nvSpPr>
          <p:cNvPr id="97" name="Google Shape;97;p4"/>
          <p:cNvSpPr/>
          <p:nvPr/>
        </p:nvSpPr>
        <p:spPr>
          <a:xfrm>
            <a:off x="6033175" y="1232150"/>
            <a:ext cx="2726700" cy="2023800"/>
          </a:xfrm>
          <a:prstGeom prst="wedgeEllipseCallout">
            <a:avLst>
              <a:gd fmla="val -44855" name="adj1"/>
              <a:gd fmla="val 42006"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28600" lvl="0" marL="457200" rtl="0" algn="l">
              <a:lnSpc>
                <a:spcPct val="115000"/>
              </a:lnSpc>
              <a:spcBef>
                <a:spcPts val="0"/>
              </a:spcBef>
              <a:spcAft>
                <a:spcPts val="0"/>
              </a:spcAft>
              <a:buClr>
                <a:srgbClr val="222225"/>
              </a:buClr>
              <a:buSzPts val="1500"/>
              <a:buFont typeface="Malgun Gothic"/>
              <a:buNone/>
            </a:pPr>
            <a:r>
              <a:rPr lang="ko-KR" sz="1500">
                <a:solidFill>
                  <a:srgbClr val="222225"/>
                </a:solidFill>
                <a:highlight>
                  <a:schemeClr val="lt1"/>
                </a:highlight>
                <a:latin typeface="Malgun Gothic"/>
                <a:ea typeface="Malgun Gothic"/>
                <a:cs typeface="Malgun Gothic"/>
                <a:sym typeface="Malgun Gothic"/>
              </a:rPr>
              <a:t>쾌적성이란</a:t>
            </a:r>
            <a:endParaRPr sz="1500">
              <a:solidFill>
                <a:srgbClr val="222225"/>
              </a:solidFill>
              <a:highlight>
                <a:schemeClr val="lt1"/>
              </a:highlight>
              <a:latin typeface="Malgun Gothic"/>
              <a:ea typeface="Malgun Gothic"/>
              <a:cs typeface="Malgun Gothic"/>
              <a:sym typeface="Malgun Gothic"/>
            </a:endParaRPr>
          </a:p>
          <a:p>
            <a:pPr indent="0" lvl="0" marL="0" rtl="0" algn="l">
              <a:lnSpc>
                <a:spcPct val="115000"/>
              </a:lnSpc>
              <a:spcBef>
                <a:spcPts val="0"/>
              </a:spcBef>
              <a:spcAft>
                <a:spcPts val="0"/>
              </a:spcAft>
              <a:buNone/>
            </a:pPr>
            <a:r>
              <a:rPr lang="ko-KR" sz="1500">
                <a:solidFill>
                  <a:srgbClr val="222225"/>
                </a:solidFill>
                <a:highlight>
                  <a:schemeClr val="lt1"/>
                </a:highlight>
                <a:latin typeface="Malgun Gothic"/>
                <a:ea typeface="Malgun Gothic"/>
                <a:cs typeface="Malgun Gothic"/>
                <a:sym typeface="Malgun Gothic"/>
              </a:rPr>
              <a:t>시원하고 기분 좋은 느낌이 드는 상태를 의미해!</a:t>
            </a:r>
            <a:endParaRPr sz="1500">
              <a:solidFill>
                <a:srgbClr val="222225"/>
              </a:solidFill>
              <a:highlight>
                <a:schemeClr val="lt1"/>
              </a:highlight>
              <a:latin typeface="Malgun Gothic"/>
              <a:ea typeface="Malgun Gothic"/>
              <a:cs typeface="Malgun Gothic"/>
              <a:sym typeface="Malgun Gothic"/>
            </a:endParaRPr>
          </a:p>
        </p:txBody>
      </p:sp>
      <p:sp>
        <p:nvSpPr>
          <p:cNvPr id="98" name="Google Shape;98;p4"/>
          <p:cNvSpPr/>
          <p:nvPr/>
        </p:nvSpPr>
        <p:spPr>
          <a:xfrm>
            <a:off x="2764363" y="4866561"/>
            <a:ext cx="287400" cy="288900"/>
          </a:xfrm>
          <a:prstGeom prst="ellipse">
            <a:avLst/>
          </a:prstGeom>
          <a:solidFill>
            <a:srgbClr val="FF0000"/>
          </a:solidFill>
          <a:ln cap="flat" cmpd="sng" w="12700">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i="0" lang="ko-KR" sz="1400" u="none" cap="none" strike="noStrike">
                <a:solidFill>
                  <a:srgbClr val="FFFFFF"/>
                </a:solidFill>
                <a:latin typeface="Arial"/>
                <a:ea typeface="Arial"/>
                <a:cs typeface="Arial"/>
                <a:sym typeface="Arial"/>
              </a:rPr>
              <a:t>1</a:t>
            </a:r>
            <a:endParaRPr b="1" i="0" sz="1400" u="none" cap="none" strike="noStrike">
              <a:solidFill>
                <a:srgbClr val="FFFFFF"/>
              </a:solidFill>
              <a:latin typeface="Arial"/>
              <a:ea typeface="Arial"/>
              <a:cs typeface="Arial"/>
              <a:sym typeface="Arial"/>
            </a:endParaRPr>
          </a:p>
        </p:txBody>
      </p:sp>
      <p:sp>
        <p:nvSpPr>
          <p:cNvPr id="99" name="Google Shape;99;p4"/>
          <p:cNvSpPr/>
          <p:nvPr/>
        </p:nvSpPr>
        <p:spPr>
          <a:xfrm>
            <a:off x="6350707" y="1453470"/>
            <a:ext cx="287400" cy="288900"/>
          </a:xfrm>
          <a:prstGeom prst="ellipse">
            <a:avLst/>
          </a:prstGeom>
          <a:solidFill>
            <a:srgbClr val="FF0000"/>
          </a:solidFill>
          <a:ln cap="flat" cmpd="sng" w="12700">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b="1" i="0" lang="ko-KR" sz="1400" u="none" cap="none" strike="noStrike">
                <a:solidFill>
                  <a:srgbClr val="FFFFFF"/>
                </a:solidFill>
                <a:latin typeface="Arial"/>
                <a:ea typeface="Arial"/>
                <a:cs typeface="Arial"/>
                <a:sym typeface="Arial"/>
              </a:rPr>
              <a:t>2</a:t>
            </a:r>
            <a:endParaRPr b="1" i="0" sz="1400" u="none" cap="none" strike="noStrike">
              <a:solidFill>
                <a:srgbClr val="FFFFFF"/>
              </a:solidFill>
              <a:latin typeface="Arial"/>
              <a:ea typeface="Arial"/>
              <a:cs typeface="Arial"/>
              <a:sym typeface="Arial"/>
            </a:endParaRPr>
          </a:p>
        </p:txBody>
      </p:sp>
      <p:sp>
        <p:nvSpPr>
          <p:cNvPr id="100" name="Google Shape;100;p4"/>
          <p:cNvSpPr/>
          <p:nvPr/>
        </p:nvSpPr>
        <p:spPr>
          <a:xfrm>
            <a:off x="4985976" y="3157313"/>
            <a:ext cx="1108500" cy="2943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2f3a92e5232_0_9"/>
          <p:cNvSpPr txBox="1"/>
          <p:nvPr>
            <p:ph idx="1" type="body"/>
          </p:nvPr>
        </p:nvSpPr>
        <p:spPr>
          <a:xfrm>
            <a:off x="990600" y="274638"/>
            <a:ext cx="5292600" cy="335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rPr lang="ko-KR"/>
              <a:t>디지털교과서_쾌적한 주거 환경_소리</a:t>
            </a:r>
            <a:endParaRPr/>
          </a:p>
        </p:txBody>
      </p:sp>
      <p:sp>
        <p:nvSpPr>
          <p:cNvPr id="106" name="Google Shape;106;g2f3a92e5232_0_9"/>
          <p:cNvSpPr txBox="1"/>
          <p:nvPr>
            <p:ph idx="2" type="body"/>
          </p:nvPr>
        </p:nvSpPr>
        <p:spPr>
          <a:xfrm>
            <a:off x="7380288" y="274638"/>
            <a:ext cx="1848000" cy="335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1100"/>
              <a:buNone/>
            </a:pPr>
            <a:r>
              <a:rPr lang="ko-KR"/>
              <a:t>3</a:t>
            </a:r>
            <a:endParaRPr/>
          </a:p>
        </p:txBody>
      </p:sp>
      <p:sp>
        <p:nvSpPr>
          <p:cNvPr id="107" name="Google Shape;107;g2f3a92e5232_0_9"/>
          <p:cNvSpPr txBox="1"/>
          <p:nvPr>
            <p:ph idx="3" type="body"/>
          </p:nvPr>
        </p:nvSpPr>
        <p:spPr>
          <a:xfrm>
            <a:off x="9350375" y="609600"/>
            <a:ext cx="2606700" cy="2703600"/>
          </a:xfrm>
          <a:prstGeom prst="rect">
            <a:avLst/>
          </a:prstGeom>
          <a:noFill/>
          <a:ln>
            <a:noFill/>
          </a:ln>
        </p:spPr>
        <p:txBody>
          <a:bodyPr anchorCtr="0" anchor="ctr" bIns="45700" lIns="91425" spcFirstLastPara="1" rIns="91425" wrap="square" tIns="45700">
            <a:noAutofit/>
          </a:bodyPr>
          <a:lstStyle/>
          <a:p>
            <a:pPr indent="-171450" lvl="0" marL="171450" rtl="0" algn="l">
              <a:lnSpc>
                <a:spcPct val="90000"/>
              </a:lnSpc>
              <a:spcBef>
                <a:spcPts val="0"/>
              </a:spcBef>
              <a:spcAft>
                <a:spcPts val="0"/>
              </a:spcAft>
              <a:buClr>
                <a:srgbClr val="7F7F7F"/>
              </a:buClr>
              <a:buSzPts val="1100"/>
              <a:buFont typeface="Calibri"/>
              <a:buChar char="-"/>
            </a:pPr>
            <a:r>
              <a:rPr lang="ko-KR">
                <a:solidFill>
                  <a:srgbClr val="244071"/>
                </a:solidFill>
              </a:rPr>
              <a:t>[내레이션] </a:t>
            </a:r>
            <a:r>
              <a:rPr lang="ko-KR"/>
              <a:t>학습 목표 제시 </a:t>
            </a:r>
            <a:endParaRPr/>
          </a:p>
        </p:txBody>
      </p:sp>
      <p:sp>
        <p:nvSpPr>
          <p:cNvPr id="108" name="Google Shape;108;g2f3a92e5232_0_9"/>
          <p:cNvSpPr txBox="1"/>
          <p:nvPr>
            <p:ph idx="5" type="body"/>
          </p:nvPr>
        </p:nvSpPr>
        <p:spPr>
          <a:xfrm>
            <a:off x="849732" y="745934"/>
            <a:ext cx="8272500" cy="30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1100"/>
              <a:buNone/>
            </a:pPr>
            <a:r>
              <a:rPr lang="ko-KR" sz="1200">
                <a:solidFill>
                  <a:schemeClr val="dk1"/>
                </a:solidFill>
                <a:latin typeface="Arial"/>
                <a:ea typeface="Arial"/>
                <a:cs typeface="Arial"/>
                <a:sym typeface="Arial"/>
              </a:rPr>
              <a:t>도입_공부할 문제</a:t>
            </a:r>
            <a:endParaRPr sz="1200">
              <a:solidFill>
                <a:schemeClr val="dk1"/>
              </a:solidFill>
              <a:latin typeface="Arial"/>
              <a:ea typeface="Arial"/>
              <a:cs typeface="Arial"/>
              <a:sym typeface="Arial"/>
            </a:endParaRPr>
          </a:p>
        </p:txBody>
      </p:sp>
      <p:sp>
        <p:nvSpPr>
          <p:cNvPr id="109" name="Google Shape;109;g2f3a92e5232_0_9"/>
          <p:cNvSpPr txBox="1"/>
          <p:nvPr/>
        </p:nvSpPr>
        <p:spPr>
          <a:xfrm>
            <a:off x="923544" y="1474987"/>
            <a:ext cx="1941600" cy="3078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1" i="0" lang="ko-KR" sz="1400" u="none" cap="none" strike="noStrike">
                <a:solidFill>
                  <a:srgbClr val="000000"/>
                </a:solidFill>
                <a:latin typeface="Arial"/>
                <a:ea typeface="Arial"/>
                <a:cs typeface="Arial"/>
                <a:sym typeface="Arial"/>
              </a:rPr>
              <a:t>학습 목표</a:t>
            </a:r>
            <a:endParaRPr b="1" i="0" sz="1400" u="none" cap="none" strike="noStrike">
              <a:solidFill>
                <a:srgbClr val="000000"/>
              </a:solidFill>
              <a:latin typeface="Arial"/>
              <a:ea typeface="Arial"/>
              <a:cs typeface="Arial"/>
              <a:sym typeface="Arial"/>
            </a:endParaRPr>
          </a:p>
        </p:txBody>
      </p:sp>
      <p:sp>
        <p:nvSpPr>
          <p:cNvPr id="110" name="Google Shape;110;g2f3a92e5232_0_9"/>
          <p:cNvSpPr txBox="1"/>
          <p:nvPr/>
        </p:nvSpPr>
        <p:spPr>
          <a:xfrm>
            <a:off x="1070133" y="2337721"/>
            <a:ext cx="7559400" cy="5232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400"/>
              <a:buFont typeface="Noto Sans Symbols"/>
              <a:buChar char="❖"/>
            </a:pPr>
            <a:r>
              <a:rPr b="0" i="0" lang="ko-KR" sz="1400" u="none" cap="none" strike="noStrike">
                <a:solidFill>
                  <a:srgbClr val="000000"/>
                </a:solidFill>
                <a:latin typeface="Arial"/>
                <a:ea typeface="Arial"/>
                <a:cs typeface="Arial"/>
                <a:sym typeface="Arial"/>
              </a:rPr>
              <a:t>층간소음이 발생하는 원인과 그로 인해 발생할 수 있는 문제점을 설명할 수 있다.</a:t>
            </a:r>
            <a:endParaRPr/>
          </a:p>
          <a:p>
            <a:pPr indent="-285750" lvl="0" marL="285750" marR="0" rtl="0" algn="l">
              <a:lnSpc>
                <a:spcPct val="100000"/>
              </a:lnSpc>
              <a:spcBef>
                <a:spcPts val="0"/>
              </a:spcBef>
              <a:spcAft>
                <a:spcPts val="0"/>
              </a:spcAft>
              <a:buClr>
                <a:srgbClr val="000000"/>
              </a:buClr>
              <a:buSzPts val="1400"/>
              <a:buFont typeface="Noto Sans Symbols"/>
              <a:buChar char="❖"/>
            </a:pPr>
            <a:r>
              <a:rPr lang="ko-KR"/>
              <a:t>일상생활에서 층간소음을 예방하는 구체적인 방법을 실천할 수 있다</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5"/>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16" name="Google Shape;116;p5"/>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17" name="Google Shape;117;p5"/>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171450" lvl="0" marL="171450" rtl="0" algn="ctr">
              <a:lnSpc>
                <a:spcPct val="90000"/>
              </a:lnSpc>
              <a:spcBef>
                <a:spcPts val="0"/>
              </a:spcBef>
              <a:spcAft>
                <a:spcPts val="0"/>
              </a:spcAft>
              <a:buClr>
                <a:srgbClr val="7F7F7F"/>
              </a:buClr>
              <a:buSzPts val="350"/>
              <a:buFont typeface="Calibri"/>
              <a:buChar char="-"/>
            </a:pPr>
            <a:r>
              <a:rPr lang="ko-KR" sz="1400"/>
              <a:t>‘소음’ 클릭 시 슬라이드 6번 나오게 설정</a:t>
            </a:r>
            <a:endParaRPr sz="1400"/>
          </a:p>
          <a:p>
            <a:pPr indent="-153987" lvl="0" marL="171450" rtl="0" algn="ctr">
              <a:lnSpc>
                <a:spcPct val="90000"/>
              </a:lnSpc>
              <a:spcBef>
                <a:spcPts val="0"/>
              </a:spcBef>
              <a:spcAft>
                <a:spcPts val="0"/>
              </a:spcAft>
              <a:buClr>
                <a:srgbClr val="7F7F7F"/>
              </a:buClr>
              <a:buSzPts val="275"/>
              <a:buFont typeface="Calibri"/>
              <a:buNone/>
            </a:pPr>
            <a:r>
              <a:t/>
            </a:r>
            <a:endParaRPr/>
          </a:p>
        </p:txBody>
      </p:sp>
      <p:sp>
        <p:nvSpPr>
          <p:cNvPr id="118" name="Google Shape;118;p5"/>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rPr lang="ko-KR" sz="1600">
                <a:solidFill>
                  <a:schemeClr val="dk1"/>
                </a:solidFill>
              </a:rPr>
              <a:t>- 소리환경의 번호 4-&gt;를 1로 바꾸기</a:t>
            </a:r>
            <a:endParaRPr sz="1600">
              <a:solidFill>
                <a:schemeClr val="dk1"/>
              </a:solidFill>
            </a:endParaRPr>
          </a:p>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119" name="Google Shape;119;p5"/>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t/>
            </a:r>
            <a:endParaRPr/>
          </a:p>
        </p:txBody>
      </p:sp>
      <p:sp>
        <p:nvSpPr>
          <p:cNvPr id="120" name="Google Shape;120;p5"/>
          <p:cNvSpPr/>
          <p:nvPr/>
        </p:nvSpPr>
        <p:spPr>
          <a:xfrm>
            <a:off x="335233" y="1472386"/>
            <a:ext cx="8638714" cy="9779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5"/>
          <p:cNvSpPr/>
          <p:nvPr/>
        </p:nvSpPr>
        <p:spPr>
          <a:xfrm>
            <a:off x="4665663" y="3670300"/>
            <a:ext cx="12192000" cy="4572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 name="Google Shape;122;p5"/>
          <p:cNvGrpSpPr/>
          <p:nvPr/>
        </p:nvGrpSpPr>
        <p:grpSpPr>
          <a:xfrm>
            <a:off x="1657742" y="1158216"/>
            <a:ext cx="5514460" cy="1889368"/>
            <a:chOff x="1089025" y="1961355"/>
            <a:chExt cx="7153275" cy="2686050"/>
          </a:xfrm>
        </p:grpSpPr>
        <p:pic>
          <p:nvPicPr>
            <p:cNvPr id="123" name="Google Shape;123;p5"/>
            <p:cNvPicPr preferRelativeResize="0"/>
            <p:nvPr/>
          </p:nvPicPr>
          <p:blipFill rotWithShape="1">
            <a:blip r:embed="rId3">
              <a:alphaModFix/>
            </a:blip>
            <a:srcRect b="0" l="0" r="0" t="0"/>
            <a:stretch/>
          </p:blipFill>
          <p:spPr>
            <a:xfrm>
              <a:off x="1089025" y="1961355"/>
              <a:ext cx="7153275" cy="2686050"/>
            </a:xfrm>
            <a:prstGeom prst="rect">
              <a:avLst/>
            </a:prstGeom>
            <a:noFill/>
            <a:ln>
              <a:noFill/>
            </a:ln>
          </p:spPr>
        </p:pic>
        <p:sp>
          <p:nvSpPr>
            <p:cNvPr id="124" name="Google Shape;124;p5"/>
            <p:cNvSpPr/>
            <p:nvPr/>
          </p:nvSpPr>
          <p:spPr>
            <a:xfrm>
              <a:off x="3804745" y="2973870"/>
              <a:ext cx="536100" cy="294300"/>
            </a:xfrm>
            <a:prstGeom prst="rect">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pic>
        <p:nvPicPr>
          <p:cNvPr id="125" name="Google Shape;125;p5"/>
          <p:cNvPicPr preferRelativeResize="0"/>
          <p:nvPr/>
        </p:nvPicPr>
        <p:blipFill rotWithShape="1">
          <a:blip r:embed="rId4">
            <a:alphaModFix/>
          </a:blip>
          <a:srcRect b="0" l="0" r="0" t="0"/>
          <a:stretch/>
        </p:blipFill>
        <p:spPr>
          <a:xfrm>
            <a:off x="1952540" y="2950197"/>
            <a:ext cx="4735749" cy="379656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6"/>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31" name="Google Shape;131;p6"/>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32" name="Google Shape;132;p6"/>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p:txBody>
      </p:sp>
      <p:sp>
        <p:nvSpPr>
          <p:cNvPr id="133" name="Google Shape;133;p6"/>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134" name="Google Shape;134;p6"/>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a:t>
            </a:r>
            <a:endParaRPr/>
          </a:p>
        </p:txBody>
      </p:sp>
      <p:sp>
        <p:nvSpPr>
          <p:cNvPr id="135" name="Google Shape;135;p6"/>
          <p:cNvSpPr/>
          <p:nvPr/>
        </p:nvSpPr>
        <p:spPr>
          <a:xfrm>
            <a:off x="494886" y="1842548"/>
            <a:ext cx="8638714" cy="1877437"/>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&lt;소리환경&gt;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소음이란?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 시끄러워서 불쾌감을 느끼게 만드는 소리</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6" name="Google Shape;136;p6"/>
          <p:cNvGrpSpPr/>
          <p:nvPr/>
        </p:nvGrpSpPr>
        <p:grpSpPr>
          <a:xfrm>
            <a:off x="5154385" y="3002086"/>
            <a:ext cx="3009900" cy="3009900"/>
            <a:chOff x="1424697" y="0"/>
            <a:chExt cx="3009900" cy="3009900"/>
          </a:xfrm>
        </p:grpSpPr>
        <p:sp>
          <p:nvSpPr>
            <p:cNvPr id="137" name="Google Shape;137;p6"/>
            <p:cNvSpPr/>
            <p:nvPr/>
          </p:nvSpPr>
          <p:spPr>
            <a:xfrm>
              <a:off x="1424697" y="0"/>
              <a:ext cx="3009900" cy="3009900"/>
            </a:xfrm>
            <a:prstGeom prst="ellipse">
              <a:avLst/>
            </a:prstGeom>
            <a:solidFill>
              <a:schemeClr val="accent3"/>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6"/>
            <p:cNvSpPr txBox="1"/>
            <p:nvPr/>
          </p:nvSpPr>
          <p:spPr>
            <a:xfrm>
              <a:off x="2139549" y="225742"/>
              <a:ext cx="1580197" cy="511683"/>
            </a:xfrm>
            <a:prstGeom prst="rect">
              <a:avLst/>
            </a:prstGeom>
            <a:noFill/>
            <a:ln>
              <a:noFill/>
            </a:ln>
          </p:spPr>
          <p:txBody>
            <a:bodyPr anchorCtr="0" anchor="ctr" bIns="99550" lIns="99550" spcFirstLastPara="1" rIns="99550" wrap="square" tIns="99550">
              <a:noAutofit/>
            </a:bodyPr>
            <a:lstStyle/>
            <a:p>
              <a:pPr indent="0" lvl="0" marL="0" marR="0" rtl="0" algn="ctr">
                <a:lnSpc>
                  <a:spcPct val="90000"/>
                </a:lnSpc>
                <a:spcBef>
                  <a:spcPts val="0"/>
                </a:spcBef>
                <a:spcAft>
                  <a:spcPts val="0"/>
                </a:spcAft>
                <a:buClr>
                  <a:srgbClr val="000000"/>
                </a:buClr>
                <a:buSzPts val="1400"/>
                <a:buFont typeface="Arial"/>
                <a:buNone/>
              </a:pPr>
              <a:r>
                <a:rPr b="0" i="0" lang="ko-KR" sz="1400" u="none" cap="none" strike="noStrike">
                  <a:solidFill>
                    <a:schemeClr val="lt1"/>
                  </a:solidFill>
                  <a:latin typeface="Arial"/>
                  <a:ea typeface="Arial"/>
                  <a:cs typeface="Arial"/>
                  <a:sym typeface="Arial"/>
                </a:rPr>
                <a:t>소리</a:t>
              </a:r>
              <a:endParaRPr b="0" i="0" sz="1400" u="none" cap="none" strike="noStrike">
                <a:solidFill>
                  <a:srgbClr val="000000"/>
                </a:solidFill>
                <a:latin typeface="Arial"/>
                <a:ea typeface="Arial"/>
                <a:cs typeface="Arial"/>
                <a:sym typeface="Arial"/>
              </a:endParaRPr>
            </a:p>
          </p:txBody>
        </p:sp>
        <p:sp>
          <p:nvSpPr>
            <p:cNvPr id="139" name="Google Shape;139;p6"/>
            <p:cNvSpPr/>
            <p:nvPr/>
          </p:nvSpPr>
          <p:spPr>
            <a:xfrm>
              <a:off x="2333815" y="1198474"/>
              <a:ext cx="1249281" cy="1276664"/>
            </a:xfrm>
            <a:prstGeom prst="ellipse">
              <a:avLst/>
            </a:prstGeom>
            <a:solidFill>
              <a:srgbClr val="FE00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6"/>
            <p:cNvSpPr txBox="1"/>
            <p:nvPr/>
          </p:nvSpPr>
          <p:spPr>
            <a:xfrm>
              <a:off x="2516769" y="1517640"/>
              <a:ext cx="883375" cy="638332"/>
            </a:xfrm>
            <a:prstGeom prst="rect">
              <a:avLst/>
            </a:prstGeom>
            <a:noFill/>
            <a:ln>
              <a:noFill/>
            </a:ln>
          </p:spPr>
          <p:txBody>
            <a:bodyPr anchorCtr="0" anchor="ctr" bIns="99550" lIns="99550" spcFirstLastPara="1" rIns="99550" wrap="square" tIns="99550">
              <a:noAutofit/>
            </a:bodyPr>
            <a:lstStyle/>
            <a:p>
              <a:pPr indent="0" lvl="0" marL="0" marR="0" rtl="0" algn="ctr">
                <a:lnSpc>
                  <a:spcPct val="90000"/>
                </a:lnSpc>
                <a:spcBef>
                  <a:spcPts val="0"/>
                </a:spcBef>
                <a:spcAft>
                  <a:spcPts val="0"/>
                </a:spcAft>
                <a:buClr>
                  <a:srgbClr val="000000"/>
                </a:buClr>
                <a:buSzPts val="1400"/>
                <a:buFont typeface="Arial"/>
                <a:buNone/>
              </a:pPr>
              <a:r>
                <a:rPr b="0" i="0" lang="ko-KR" sz="1400" u="none" cap="none" strike="noStrike">
                  <a:solidFill>
                    <a:schemeClr val="lt1"/>
                  </a:solidFill>
                  <a:latin typeface="Arial"/>
                  <a:ea typeface="Arial"/>
                  <a:cs typeface="Arial"/>
                  <a:sym typeface="Arial"/>
                </a:rPr>
                <a:t>소음</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7"/>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46" name="Google Shape;146;p7"/>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47" name="Google Shape;147;p7"/>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a:p>
            <a:pPr indent="0" lvl="0" marL="0" rtl="0" algn="ctr">
              <a:lnSpc>
                <a:spcPct val="90000"/>
              </a:lnSpc>
              <a:spcBef>
                <a:spcPts val="0"/>
              </a:spcBef>
              <a:spcAft>
                <a:spcPts val="0"/>
              </a:spcAft>
              <a:buClr>
                <a:srgbClr val="7F7F7F"/>
              </a:buClr>
              <a:buSzPts val="275"/>
              <a:buNone/>
            </a:pPr>
            <a:r>
              <a:t/>
            </a:r>
            <a:endParaRPr/>
          </a:p>
        </p:txBody>
      </p:sp>
      <p:sp>
        <p:nvSpPr>
          <p:cNvPr id="148" name="Google Shape;148;p7"/>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149" name="Google Shape;149;p7"/>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a:t>
            </a:r>
            <a:endParaRPr/>
          </a:p>
        </p:txBody>
      </p:sp>
      <p:pic>
        <p:nvPicPr>
          <p:cNvPr id="150" name="Google Shape;150;p7"/>
          <p:cNvPicPr preferRelativeResize="0"/>
          <p:nvPr/>
        </p:nvPicPr>
        <p:blipFill rotWithShape="1">
          <a:blip r:embed="rId3">
            <a:alphaModFix/>
          </a:blip>
          <a:srcRect b="0" l="0" r="0" t="0"/>
          <a:stretch/>
        </p:blipFill>
        <p:spPr>
          <a:xfrm>
            <a:off x="99644" y="1167016"/>
            <a:ext cx="4295775" cy="5438775"/>
          </a:xfrm>
          <a:prstGeom prst="rect">
            <a:avLst/>
          </a:prstGeom>
          <a:noFill/>
          <a:ln>
            <a:noFill/>
          </a:ln>
        </p:spPr>
      </p:pic>
      <p:sp>
        <p:nvSpPr>
          <p:cNvPr id="151" name="Google Shape;151;p7"/>
          <p:cNvSpPr/>
          <p:nvPr/>
        </p:nvSpPr>
        <p:spPr>
          <a:xfrm>
            <a:off x="4779255" y="2087290"/>
            <a:ext cx="4769655" cy="861774"/>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그림을 보고 공동주택에서 생길 수 있는 소음들을 모두 찾아 적어보세요.</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7"/>
          <p:cNvSpPr/>
          <p:nvPr/>
        </p:nvSpPr>
        <p:spPr>
          <a:xfrm>
            <a:off x="3944212" y="6275585"/>
            <a:ext cx="4942379"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ko-KR" sz="1100" u="none" cap="none" strike="noStrike">
                <a:solidFill>
                  <a:srgbClr val="000000"/>
                </a:solidFill>
                <a:latin typeface="Arial"/>
                <a:ea typeface="Arial"/>
                <a:cs typeface="Arial"/>
                <a:sym typeface="Arial"/>
              </a:rPr>
              <a:t>출처: 한국건설기술연구원, 공동주택 소음 저감을 위한 설계시공 가이드라인 </a:t>
            </a: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8"/>
          <p:cNvSpPr txBox="1"/>
          <p:nvPr>
            <p:ph idx="1" type="body"/>
          </p:nvPr>
        </p:nvSpPr>
        <p:spPr>
          <a:xfrm>
            <a:off x="990600" y="274638"/>
            <a:ext cx="5292725"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58" name="Google Shape;158;p8"/>
          <p:cNvSpPr txBox="1"/>
          <p:nvPr>
            <p:ph idx="2" type="body"/>
          </p:nvPr>
        </p:nvSpPr>
        <p:spPr>
          <a:xfrm>
            <a:off x="7380288" y="274638"/>
            <a:ext cx="1847850" cy="334962"/>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7F7F7F"/>
              </a:buClr>
              <a:buSzPts val="275"/>
              <a:buNone/>
            </a:pPr>
            <a:r>
              <a:t/>
            </a:r>
            <a:endParaRPr/>
          </a:p>
        </p:txBody>
      </p:sp>
      <p:sp>
        <p:nvSpPr>
          <p:cNvPr id="159" name="Google Shape;159;p8"/>
          <p:cNvSpPr txBox="1"/>
          <p:nvPr>
            <p:ph idx="3" type="body"/>
          </p:nvPr>
        </p:nvSpPr>
        <p:spPr>
          <a:xfrm>
            <a:off x="9350375" y="609600"/>
            <a:ext cx="2606675" cy="270351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F7F7F"/>
              </a:buClr>
              <a:buSzPts val="275"/>
              <a:buNone/>
            </a:pPr>
            <a:r>
              <a:t/>
            </a:r>
            <a:endParaRPr/>
          </a:p>
          <a:p>
            <a:pPr indent="0" lvl="0" marL="0" rtl="0" algn="ctr">
              <a:lnSpc>
                <a:spcPct val="90000"/>
              </a:lnSpc>
              <a:spcBef>
                <a:spcPts val="0"/>
              </a:spcBef>
              <a:spcAft>
                <a:spcPts val="0"/>
              </a:spcAft>
              <a:buClr>
                <a:srgbClr val="7F7F7F"/>
              </a:buClr>
              <a:buSzPts val="275"/>
              <a:buNone/>
            </a:pPr>
            <a:r>
              <a:t/>
            </a:r>
            <a:endParaRPr/>
          </a:p>
        </p:txBody>
      </p:sp>
      <p:sp>
        <p:nvSpPr>
          <p:cNvPr id="160" name="Google Shape;160;p8"/>
          <p:cNvSpPr txBox="1"/>
          <p:nvPr>
            <p:ph idx="4" type="body"/>
          </p:nvPr>
        </p:nvSpPr>
        <p:spPr>
          <a:xfrm>
            <a:off x="9350374" y="3429000"/>
            <a:ext cx="2606675" cy="3009900"/>
          </a:xfrm>
          <a:prstGeom prst="rect">
            <a:avLst/>
          </a:prstGeom>
          <a:noFill/>
          <a:ln>
            <a:noFill/>
          </a:ln>
        </p:spPr>
        <p:txBody>
          <a:bodyPr anchorCtr="0" anchor="ctr" bIns="45700" lIns="91425" spcFirstLastPara="1" rIns="91425" wrap="square" tIns="45700">
            <a:noAutofit/>
          </a:bodyPr>
          <a:lstStyle/>
          <a:p>
            <a:pPr indent="-406400" lvl="0" marL="406400" rtl="0" algn="just">
              <a:lnSpc>
                <a:spcPct val="160000"/>
              </a:lnSpc>
              <a:spcBef>
                <a:spcPts val="0"/>
              </a:spcBef>
              <a:spcAft>
                <a:spcPts val="0"/>
              </a:spcAft>
              <a:buSzPts val="1100"/>
              <a:buNone/>
            </a:pPr>
            <a:r>
              <a:t/>
            </a:r>
            <a:endParaRPr>
              <a:solidFill>
                <a:srgbClr val="7F7F7F"/>
              </a:solidFill>
            </a:endParaRPr>
          </a:p>
        </p:txBody>
      </p:sp>
      <p:sp>
        <p:nvSpPr>
          <p:cNvPr id="161" name="Google Shape;161;p8"/>
          <p:cNvSpPr txBox="1"/>
          <p:nvPr>
            <p:ph idx="5" type="body"/>
          </p:nvPr>
        </p:nvSpPr>
        <p:spPr>
          <a:xfrm>
            <a:off x="849732" y="745934"/>
            <a:ext cx="8272462" cy="30956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275"/>
              <a:buNone/>
            </a:pPr>
            <a:r>
              <a:rPr lang="ko-KR"/>
              <a:t>이론</a:t>
            </a:r>
            <a:endParaRPr/>
          </a:p>
        </p:txBody>
      </p:sp>
      <p:sp>
        <p:nvSpPr>
          <p:cNvPr id="162" name="Google Shape;162;p8"/>
          <p:cNvSpPr/>
          <p:nvPr/>
        </p:nvSpPr>
        <p:spPr>
          <a:xfrm>
            <a:off x="483480" y="1942028"/>
            <a:ext cx="8638714" cy="1815882"/>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소음의 종류?</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 외부의 환경 소음: 자동차, 기차, 비행기 등의 교통 소음, 건설 현장 소음, 경보기나 방송 등의 음향 기기 소음 등 </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000000"/>
                </a:solidFill>
                <a:latin typeface="Arial"/>
                <a:ea typeface="Arial"/>
                <a:cs typeface="Arial"/>
                <a:sym typeface="Arial"/>
              </a:rPr>
              <a:t>• 내부의 생활 소음: 급배수 소음, 계단이나 복도의 발걸음 소리, 텔레비전·라디오·피아노 등의 음향 기기 소음, 세기·청소기 등이 작동할 때 발생하는 생활 기기 소음 등</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3" name="Google Shape;163;p8"/>
          <p:cNvGrpSpPr/>
          <p:nvPr/>
        </p:nvGrpSpPr>
        <p:grpSpPr>
          <a:xfrm>
            <a:off x="4820475" y="3644789"/>
            <a:ext cx="3013680" cy="2313246"/>
            <a:chOff x="5497742" y="3385981"/>
            <a:chExt cx="2472612" cy="1763485"/>
          </a:xfrm>
        </p:grpSpPr>
        <p:sp>
          <p:nvSpPr>
            <p:cNvPr id="164" name="Google Shape;164;p8"/>
            <p:cNvSpPr/>
            <p:nvPr/>
          </p:nvSpPr>
          <p:spPr>
            <a:xfrm>
              <a:off x="5497742" y="3385981"/>
              <a:ext cx="2472612" cy="1763485"/>
            </a:xfrm>
            <a:prstGeom prst="wedgeEllipseCallout">
              <a:avLst>
                <a:gd fmla="val -20833" name="adj1"/>
                <a:gd fmla="val 62500" name="adj2"/>
              </a:avLst>
            </a:prstGeom>
            <a:noFill/>
            <a:ln cap="flat" cmpd="sng" w="25400">
              <a:solidFill>
                <a:srgbClr val="77777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Arial"/>
                <a:ea typeface="Arial"/>
                <a:cs typeface="Arial"/>
                <a:sym typeface="Arial"/>
              </a:endParaRPr>
            </a:p>
          </p:txBody>
        </p:sp>
        <p:sp>
          <p:nvSpPr>
            <p:cNvPr id="165" name="Google Shape;165;p8"/>
            <p:cNvSpPr txBox="1"/>
            <p:nvPr/>
          </p:nvSpPr>
          <p:spPr>
            <a:xfrm>
              <a:off x="5830890" y="3847647"/>
              <a:ext cx="1806315" cy="84467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200"/>
                <a:buFont typeface="Arial"/>
                <a:buNone/>
              </a:pPr>
              <a:r>
                <a:rPr b="0" i="0" lang="ko-KR" sz="1200" u="none" cap="none" strike="noStrike">
                  <a:solidFill>
                    <a:srgbClr val="000000"/>
                  </a:solidFill>
                  <a:latin typeface="Arial"/>
                  <a:ea typeface="Arial"/>
                  <a:cs typeface="Arial"/>
                  <a:sym typeface="Arial"/>
                </a:rPr>
                <a:t>(더 생각해보기)</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ko-KR" sz="1800" u="none" cap="none" strike="noStrike">
                  <a:solidFill>
                    <a:srgbClr val="000000"/>
                  </a:solidFill>
                  <a:latin typeface="Arial"/>
                  <a:ea typeface="Arial"/>
                  <a:cs typeface="Arial"/>
                  <a:sym typeface="Arial"/>
                </a:rPr>
                <a:t>우리집에는 어떤 소음이 자주 들리나요?</a:t>
              </a:r>
              <a:endParaRPr b="0" i="0" sz="1800" u="none" cap="none" strike="noStrike">
                <a:solidFill>
                  <a:srgbClr val="000000"/>
                </a:solidFill>
                <a:latin typeface="Arial"/>
                <a:ea typeface="Arial"/>
                <a:cs typeface="Arial"/>
                <a:sym typeface="Arial"/>
              </a:endParaRPr>
            </a:p>
          </p:txBody>
        </p:sp>
      </p:grpSp>
      <p:sp>
        <p:nvSpPr>
          <p:cNvPr id="166" name="Google Shape;166;p8"/>
          <p:cNvSpPr/>
          <p:nvPr/>
        </p:nvSpPr>
        <p:spPr>
          <a:xfrm>
            <a:off x="6808234" y="5912011"/>
            <a:ext cx="2051841" cy="40011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ko-KR" sz="2000" u="none" cap="none" strike="noStrike">
                <a:solidFill>
                  <a:srgbClr val="000000"/>
                </a:solidFill>
                <a:latin typeface="Arial"/>
                <a:ea typeface="Arial"/>
                <a:cs typeface="Arial"/>
                <a:sym typeface="Arial"/>
              </a:rPr>
              <a:t>학생 답:   </a:t>
            </a:r>
            <a:endParaRPr b="1" i="0" sz="2000" u="none" cap="none" strike="noStrike">
              <a:solidFill>
                <a:srgbClr val="000000"/>
              </a:solidFill>
              <a:latin typeface="Arial"/>
              <a:ea typeface="Arial"/>
              <a:cs typeface="Arial"/>
              <a:sym typeface="Arial"/>
            </a:endParaRPr>
          </a:p>
        </p:txBody>
      </p:sp>
      <p:graphicFrame>
        <p:nvGraphicFramePr>
          <p:cNvPr id="167" name="Google Shape;167;p8"/>
          <p:cNvGraphicFramePr/>
          <p:nvPr/>
        </p:nvGraphicFramePr>
        <p:xfrm>
          <a:off x="9350375" y="858543"/>
          <a:ext cx="3000000" cy="3000000"/>
        </p:xfrm>
        <a:graphic>
          <a:graphicData uri="http://schemas.openxmlformats.org/drawingml/2006/table">
            <a:tbl>
              <a:tblPr>
                <a:noFill/>
                <a:tableStyleId>{B7AC3C01-4F19-4408-8765-71602E372CA5}</a:tableStyleId>
              </a:tblPr>
              <a:tblGrid>
                <a:gridCol w="568800"/>
                <a:gridCol w="2037875"/>
              </a:tblGrid>
              <a:tr h="446625">
                <a:tc>
                  <a:txBody>
                    <a:bodyPr/>
                    <a:lstStyle/>
                    <a:p>
                      <a:pPr indent="0" lvl="0" marL="0" marR="0" rtl="0" algn="ctr">
                        <a:lnSpc>
                          <a:spcPct val="100000"/>
                        </a:lnSpc>
                        <a:spcBef>
                          <a:spcPts val="0"/>
                        </a:spcBef>
                        <a:spcAft>
                          <a:spcPts val="0"/>
                        </a:spcAft>
                        <a:buClr>
                          <a:srgbClr val="000000"/>
                        </a:buClr>
                        <a:buSzPts val="1600"/>
                        <a:buFont typeface="Arial"/>
                        <a:buNone/>
                      </a:pPr>
                      <a:r>
                        <a:rPr b="1" i="0" lang="ko-KR" sz="1600" u="none" cap="none" strike="noStrike">
                          <a:solidFill>
                            <a:srgbClr val="000000"/>
                          </a:solidFill>
                          <a:latin typeface="Arial"/>
                          <a:ea typeface="Arial"/>
                          <a:cs typeface="Arial"/>
                          <a:sym typeface="Arial"/>
                        </a:rPr>
                        <a:t>1</a:t>
                      </a:r>
                      <a:endParaRPr sz="4000" u="none" cap="none" strike="noStrike"/>
                    </a:p>
                  </a:txBody>
                  <a:tcPr marT="25400" marB="2540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c>
                  <a:txBody>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000000"/>
                          </a:solidFill>
                          <a:latin typeface="Arial"/>
                          <a:ea typeface="Arial"/>
                          <a:cs typeface="Arial"/>
                          <a:sym typeface="Arial"/>
                        </a:rPr>
                        <a:t>학생들이 답 적을 수 있는 칸 띄우기</a:t>
                      </a:r>
                      <a:endParaRPr sz="1600" u="none" cap="none" strike="noStrike"/>
                    </a:p>
                  </a:txBody>
                  <a:tcPr marT="25400" marB="25400" marR="57150" marL="5715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472C4"/>
                    </a:solidFill>
                  </a:tcPr>
                </a:tc>
              </a:tr>
              <a:tr h="1000425">
                <a:tc>
                  <a:txBody>
                    <a:bodyPr/>
                    <a:lstStyle/>
                    <a:p>
                      <a:pPr indent="0" lvl="0" marL="0" marR="0" rtl="0" algn="ctr">
                        <a:lnSpc>
                          <a:spcPct val="100000"/>
                        </a:lnSpc>
                        <a:spcBef>
                          <a:spcPts val="0"/>
                        </a:spcBef>
                        <a:spcAft>
                          <a:spcPts val="0"/>
                        </a:spcAft>
                        <a:buClr>
                          <a:srgbClr val="000000"/>
                        </a:buClr>
                        <a:buSzPts val="1400"/>
                        <a:buFont typeface="Arial"/>
                        <a:buNone/>
                      </a:pPr>
                      <a:r>
                        <a:rPr lang="ko-KR" sz="1400" u="none" cap="none" strike="noStrike"/>
                        <a:t>예시답안</a:t>
                      </a:r>
                      <a:endParaRPr sz="1400" u="none" cap="none" strike="noStrike"/>
                    </a:p>
                  </a:txBody>
                  <a:tcPr marT="25400" marB="25400" marR="57150" marL="5715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DD4EA"/>
                    </a:solidFill>
                  </a:tcPr>
                </a:tc>
                <a:tc>
                  <a:txBody>
                    <a:bodyPr/>
                    <a:lstStyle/>
                    <a:p>
                      <a:pPr indent="0" lvl="0" marL="0" marR="0" rtl="0" algn="l">
                        <a:lnSpc>
                          <a:spcPct val="100000"/>
                        </a:lnSpc>
                        <a:spcBef>
                          <a:spcPts val="0"/>
                        </a:spcBef>
                        <a:spcAft>
                          <a:spcPts val="0"/>
                        </a:spcAft>
                        <a:buClr>
                          <a:srgbClr val="000000"/>
                        </a:buClr>
                        <a:buSzPts val="1600"/>
                        <a:buFont typeface="Arial"/>
                        <a:buNone/>
                      </a:pPr>
                      <a:r>
                        <a:rPr lang="ko-KR" sz="1600" u="none" cap="none" strike="noStrike"/>
                        <a:t>내가 집에서 듣는 소음에는 공사 소리, 자동차 소리, 음악 소리, 옆집이나 윗집에서 들리는 소리, 가족들 말하는 소리, 강아지 짖는 소리, 가전제품 소리 등이 있어요.</a:t>
                      </a:r>
                      <a:endParaRPr sz="1600" u="none" cap="none" strike="noStrike"/>
                    </a:p>
                  </a:txBody>
                  <a:tcPr marT="25400" marB="25400" marR="57150" marL="5715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DD4EA"/>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2023-08-16T09:11:50Z</dcterms:created>
  <dc:creator>LionPPT</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0x010100A173FD8733B98A40BFBFDE3CFF963FFC</vt:lpwstr>
  </property>
</Properties>
</file>